
<file path=[Content_Types].xml><?xml version="1.0" encoding="utf-8"?>
<Types xmlns="http://schemas.openxmlformats.org/package/2006/content-types">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tags/tag56.xml" ContentType="application/vnd.openxmlformats-officedocument.presentationml.tags+xml"/>
  <Override PartName="/ppt/tags/tag67.xml" ContentType="application/vnd.openxmlformats-officedocument.presentationml.tags+xml"/>
  <Override PartName="/ppt/tableStyles.xml" ContentType="application/vnd.openxmlformats-officedocument.presentationml.tableStyles+xml"/>
  <Override PartName="/ppt/slideLayouts/slideLayout11.xml" ContentType="application/vnd.openxmlformats-officedocument.presentationml.slideLayout+xml"/>
  <Override PartName="/ppt/tags/tag16.xml" ContentType="application/vnd.openxmlformats-officedocument.presentationml.tags+xml"/>
  <Override PartName="/ppt/tags/tag18.xml" ContentType="application/vnd.openxmlformats-officedocument.presentationml.tags+xml"/>
  <Override PartName="/ppt/tags/tag27.xml" ContentType="application/vnd.openxmlformats-officedocument.presentationml.tags+xml"/>
  <Override PartName="/ppt/tags/tag36.xml" ContentType="application/vnd.openxmlformats-officedocument.presentationml.tags+xml"/>
  <Override PartName="/ppt/tags/tag45.xml" ContentType="application/vnd.openxmlformats-officedocument.presentationml.tags+xml"/>
  <Override PartName="/ppt/tags/tag54.xml" ContentType="application/vnd.openxmlformats-officedocument.presentationml.tags+xml"/>
  <Override PartName="/ppt/tags/tag63.xml" ContentType="application/vnd.openxmlformats-officedocument.presentationml.tags+xml"/>
  <Override PartName="/ppt/tags/tag65.xml" ContentType="application/vnd.openxmlformats-officedocument.presentationml.tags+xml"/>
  <Override PartName="/ppt/tags/tag74.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34.xml" ContentType="application/vnd.openxmlformats-officedocument.presentationml.tags+xml"/>
  <Override PartName="/ppt/tags/tag43.xml" ContentType="application/vnd.openxmlformats-officedocument.presentationml.tags+xml"/>
  <Override PartName="/ppt/tags/tag52.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32.xml" ContentType="application/vnd.openxmlformats-officedocument.presentationml.tags+xml"/>
  <Override PartName="/ppt/tags/tag41.xml" ContentType="application/vnd.openxmlformats-officedocument.presentationml.tags+xml"/>
  <Override PartName="/ppt/tags/tag50.xml" ContentType="application/vnd.openxmlformats-officedocument.presentationml.tags+xml"/>
  <Override PartName="/ppt/tags/tag70.xml" ContentType="application/vnd.openxmlformats-officedocument.presentationml.tags+xml"/>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Override PartName="/ppt/tags/tag7.xml" ContentType="application/vnd.openxmlformats-officedocument.presentationml.tags+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xml" ContentType="application/vnd.openxmlformats-officedocument.presentationml.tags+xml"/>
  <Default Extension="jpeg" ContentType="image/jpeg"/>
  <Override PartName="/ppt/tags/tag39.xml" ContentType="application/vnd.openxmlformats-officedocument.presentationml.tags+xml"/>
  <Override PartName="/ppt/tags/tag59.xml" ContentType="application/vnd.openxmlformats-officedocument.presentationml.tags+xml"/>
  <Override PartName="/ppt/tags/tag68.xml" ContentType="application/vnd.openxmlformats-officedocument.presentationml.tag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57.xml" ContentType="application/vnd.openxmlformats-officedocument.presentationml.tags+xml"/>
  <Override PartName="/ppt/tags/tag66.xml" ContentType="application/vnd.openxmlformats-officedocument.presentationml.tags+xml"/>
  <Override PartName="/ppt/tags/tag75.xml" ContentType="application/vnd.openxmlformats-officedocument.presentationml.tags+xml"/>
  <Override PartName="/docProps/app.xml" ContentType="application/vnd.openxmlformats-officedocument.extended-properties+xml"/>
  <Override PartName="/ppt/slideLayouts/slideLayout12.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tags/tag64.xml" ContentType="application/vnd.openxmlformats-officedocument.presentationml.tags+xml"/>
  <Override PartName="/ppt/tags/tag73.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53.xml" ContentType="application/vnd.openxmlformats-officedocument.presentationml.tags+xml"/>
  <Override PartName="/ppt/tags/tag62.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2.xml" ContentType="application/vnd.openxmlformats-officedocument.presentationml.slide+xml"/>
  <Override PartName="/ppt/tags/tag2.xml" ContentType="application/vnd.openxmlformats-officedocument.presentationml.tags+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64"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5CB593-EE95-41E9-9CEC-10AA7CB8BB77}" type="datetimeFigureOut">
              <a:rPr lang="ko-KR" altLang="en-US" smtClean="0"/>
              <a:t>2016-05-24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BD8A67-24C3-4059-B4EA-5A4F9C33D107}" type="slidenum">
              <a:rPr lang="ko-KR" altLang="en-US" smtClean="0"/>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681" y="685617"/>
            <a:ext cx="5018639" cy="342808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B1C575A-FA3C-4170-BDE2-E20A38399392}"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 xmlns:p14="http://schemas.microsoft.com/office/powerpoint/2010/main" val="242991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681" y="685617"/>
            <a:ext cx="5018639" cy="3428080"/>
          </a:xfrm>
        </p:spPr>
      </p:sp>
      <p:sp>
        <p:nvSpPr>
          <p:cNvPr id="3" name="Notes Placeholder 2"/>
          <p:cNvSpPr>
            <a:spLocks noGrp="1"/>
          </p:cNvSpPr>
          <p:nvPr>
            <p:ph type="body" idx="1"/>
          </p:nvPr>
        </p:nvSpPr>
        <p:spPr/>
        <p:txBody>
          <a:bodyPr>
            <a:normAutofit/>
          </a:bodyPr>
          <a:lstStyle/>
          <a:p>
            <a:r>
              <a:rPr lang="en-GB" sz="1000" dirty="0" smtClean="0"/>
              <a:t>We found that consumers are, unequivocally, the real winners. Across our 13 country sample, the </a:t>
            </a:r>
            <a:r>
              <a:rPr lang="en-GB" sz="1000" b="1" dirty="0" smtClean="0"/>
              <a:t>consumer surplus</a:t>
            </a:r>
            <a:r>
              <a:rPr lang="en-GB" sz="1000" dirty="0" smtClean="0"/>
              <a:t> from the mobile Internet – that is the difference between the value consumers extract from their smart devices over and above the cost of the device and data plans – is $3.5 trillion a year. </a:t>
            </a:r>
            <a:endParaRPr lang="en-US" sz="1000" dirty="0" smtClean="0"/>
          </a:p>
          <a:p>
            <a:endParaRPr lang="en-GB" sz="1000" dirty="0" smtClean="0"/>
          </a:p>
          <a:p>
            <a:r>
              <a:rPr lang="en-GB" sz="1000" dirty="0" smtClean="0"/>
              <a:t>Android and </a:t>
            </a:r>
            <a:r>
              <a:rPr lang="en-GB" sz="1000" dirty="0" err="1" smtClean="0"/>
              <a:t>iOS</a:t>
            </a:r>
            <a:r>
              <a:rPr lang="en-GB" sz="1000" dirty="0" smtClean="0"/>
              <a:t> generate the vast majority of this surplus. Android devices contribute 58% to this surplus, or just over $2 trillion – largely owing to its popularity in developing countries. </a:t>
            </a:r>
            <a:r>
              <a:rPr lang="en-GB" sz="1000" dirty="0" err="1" smtClean="0"/>
              <a:t>iOs</a:t>
            </a:r>
            <a:r>
              <a:rPr lang="en-GB" sz="1000" dirty="0" smtClean="0"/>
              <a:t> generates just under a third (or just over $1 trillion) a year.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B1C575A-FA3C-4170-BDE2-E20A38399392}"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 xmlns:p14="http://schemas.microsoft.com/office/powerpoint/2010/main" val="48047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681" y="685617"/>
            <a:ext cx="5018639" cy="3428080"/>
          </a:xfrm>
        </p:spPr>
      </p:sp>
      <p:sp>
        <p:nvSpPr>
          <p:cNvPr id="3" name="Notes Placeholder 2"/>
          <p:cNvSpPr>
            <a:spLocks noGrp="1"/>
          </p:cNvSpPr>
          <p:nvPr>
            <p:ph type="body" idx="1"/>
          </p:nvPr>
        </p:nvSpPr>
        <p:spPr/>
        <p:txBody>
          <a:bodyPr>
            <a:normAutofit/>
          </a:bodyPr>
          <a:lstStyle/>
          <a:p>
            <a:r>
              <a:rPr lang="en-GB" sz="1000" dirty="0" smtClean="0"/>
              <a:t>It is </a:t>
            </a:r>
            <a:r>
              <a:rPr lang="en-GB" sz="1000" b="1" dirty="0" smtClean="0"/>
              <a:t>creating jobs</a:t>
            </a:r>
            <a:r>
              <a:rPr lang="en-GB" sz="1000" dirty="0" smtClean="0"/>
              <a:t> too. The mobile Internet in our 13 countries has created around 3 million jobs. These jobs are primarily in device sales, distribution, and production, as well as in content and services, service providers, and network infrastructure. Europe, in particular, has nurtured world class developers, particularly in gaming. </a:t>
            </a:r>
          </a:p>
          <a:p>
            <a:endParaRPr lang="en-GB" sz="1000" dirty="0" smtClean="0"/>
          </a:p>
          <a:p>
            <a:r>
              <a:rPr lang="en-GB" sz="1000" dirty="0" smtClean="0"/>
              <a:t>With jobs, comes </a:t>
            </a:r>
            <a:r>
              <a:rPr lang="en-GB" sz="1000" b="1" dirty="0" smtClean="0"/>
              <a:t>investment</a:t>
            </a:r>
            <a:r>
              <a:rPr lang="en-GB" sz="1000" dirty="0" smtClean="0"/>
              <a:t>. For example, leading app store operators paid EU developers over $15 billion between June 2013 and July 2014.</a:t>
            </a:r>
          </a:p>
          <a:p>
            <a:endParaRPr lang="en-US" sz="1000" dirty="0" smtClean="0"/>
          </a:p>
          <a:p>
            <a:r>
              <a:rPr lang="en-GB" sz="1000" dirty="0" smtClean="0"/>
              <a:t>As revenues from the mobile Internet are expected to more than double by 2017, </a:t>
            </a:r>
            <a:r>
              <a:rPr lang="en-GB" sz="1000" b="1" dirty="0" smtClean="0"/>
              <a:t>there will be a related (if not proportional) increase in the number of jobs created</a:t>
            </a:r>
            <a:r>
              <a:rPr lang="en-GB" sz="1000" dirty="0" smtClean="0"/>
              <a:t>. We expect a substantial number of new and incremental jobs to be created as the demand for apps, content, and services rises disproportionately with the increase in the installed user base. </a:t>
            </a:r>
            <a:endParaRPr lang="en-US" sz="1000" dirty="0" smtClean="0"/>
          </a:p>
          <a:p>
            <a:r>
              <a:rPr lang="en-GB" sz="1000" dirty="0" smtClean="0"/>
              <a:t>The mobile Internet has profoundly impacted behaviour and has a large and growing economic footprint. But what value do consumers really put on their smart devices?</a:t>
            </a:r>
            <a:endParaRPr lang="en-US" sz="1000" dirty="0" smtClean="0"/>
          </a:p>
          <a:p>
            <a:endParaRPr lang="en-GB"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B1C575A-FA3C-4170-BDE2-E20A38399392}"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 xmlns:p14="http://schemas.microsoft.com/office/powerpoint/2010/main" val="293412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7" name="Rectangle 138"/>
          <p:cNvSpPr>
            <a:spLocks noChangeArrowheads="1"/>
          </p:cNvSpPr>
          <p:nvPr userDrawn="1">
            <p:custDataLst>
              <p:tags r:id="rId1"/>
            </p:custDataLst>
          </p:nvPr>
        </p:nvSpPr>
        <p:spPr bwMode="gray">
          <a:xfrm>
            <a:off x="0" y="5060951"/>
            <a:ext cx="9144000" cy="1800225"/>
          </a:xfrm>
          <a:prstGeom prst="rect">
            <a:avLst/>
          </a:prstGeom>
          <a:solidFill>
            <a:srgbClr val="177B57"/>
          </a:solidFill>
          <a:ln w="9525" algn="ctr">
            <a:noFill/>
            <a:miter lim="800000"/>
            <a:headEnd/>
            <a:tailEnd/>
          </a:ln>
          <a:effectLst/>
        </p:spPr>
        <p:txBody>
          <a:bodyPr wrap="none" anchor="ctr"/>
          <a:lstStyle/>
          <a:p>
            <a:pPr fontAlgn="auto">
              <a:spcBef>
                <a:spcPts val="0"/>
              </a:spcBef>
              <a:spcAft>
                <a:spcPts val="0"/>
              </a:spcAft>
            </a:pPr>
            <a:endParaRPr lang="en-US" sz="1800">
              <a:solidFill>
                <a:srgbClr val="000000"/>
              </a:solidFill>
              <a:latin typeface="Arial"/>
            </a:endParaRPr>
          </a:p>
        </p:txBody>
      </p:sp>
      <p:pic>
        <p:nvPicPr>
          <p:cNvPr id="8" name="Picture 149" descr="BCG_Monogram_RGB"/>
          <p:cNvPicPr>
            <a:picLocks noChangeAspect="1" noChangeArrowheads="1"/>
          </p:cNvPicPr>
          <p:nvPr userDrawn="1"/>
        </p:nvPicPr>
        <p:blipFill>
          <a:blip r:embed="rId3" cstate="print"/>
          <a:srcRect/>
          <a:stretch>
            <a:fillRect/>
          </a:stretch>
        </p:blipFill>
        <p:spPr bwMode="auto">
          <a:xfrm>
            <a:off x="448408" y="677863"/>
            <a:ext cx="1494692" cy="673100"/>
          </a:xfrm>
          <a:prstGeom prst="rect">
            <a:avLst/>
          </a:prstGeom>
          <a:noFill/>
        </p:spPr>
      </p:pic>
      <p:sp>
        <p:nvSpPr>
          <p:cNvPr id="10" name="Text Placeholder 9"/>
          <p:cNvSpPr>
            <a:spLocks noGrp="1"/>
          </p:cNvSpPr>
          <p:nvPr>
            <p:ph type="body" sz="quarter" idx="10" hasCustomPrompt="1"/>
          </p:nvPr>
        </p:nvSpPr>
        <p:spPr>
          <a:xfrm>
            <a:off x="7181169" y="692249"/>
            <a:ext cx="1541908" cy="663993"/>
          </a:xfrm>
          <a:prstGeom prst="rect">
            <a:avLst/>
          </a:prstGeom>
        </p:spPr>
        <p:txBody>
          <a:bodyPr lIns="90000" tIns="90000" rIns="90000" bIns="90000" anchor="ctr"/>
          <a:lstStyle>
            <a:lvl1pPr algn="ctr">
              <a:defRPr sz="1400" b="0" baseline="0">
                <a:solidFill>
                  <a:srgbClr val="808080"/>
                </a:solidFill>
                <a:latin typeface="Arial" pitchFamily="34" charset="0"/>
                <a:cs typeface="Arial" pitchFamily="34" charset="0"/>
              </a:defRPr>
            </a:lvl1pPr>
          </a:lstStyle>
          <a:p>
            <a:pPr lvl="0"/>
            <a:r>
              <a:rPr lang="en-US" smtClean="0"/>
              <a:t>Placeholder for client logo</a:t>
            </a:r>
            <a:endParaRPr lang="en-US" dirty="0"/>
          </a:p>
        </p:txBody>
      </p:sp>
      <p:pic>
        <p:nvPicPr>
          <p:cNvPr id="11" name="Picture 1"/>
          <p:cNvPicPr>
            <a:picLocks noChangeAspect="1" noChangeArrowheads="1"/>
          </p:cNvPicPr>
          <p:nvPr userDrawn="1"/>
        </p:nvPicPr>
        <p:blipFill>
          <a:blip r:embed="rId4" cstate="print"/>
          <a:srcRect/>
          <a:stretch>
            <a:fillRect/>
          </a:stretch>
        </p:blipFill>
        <p:spPr bwMode="auto">
          <a:xfrm>
            <a:off x="2608015" y="5821403"/>
            <a:ext cx="3915508" cy="258763"/>
          </a:xfrm>
          <a:prstGeom prst="rect">
            <a:avLst/>
          </a:prstGeom>
          <a:noFill/>
          <a:ln w="9525">
            <a:noFill/>
            <a:miter lim="800000"/>
            <a:headEnd/>
            <a:tailEnd/>
          </a:ln>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22030" y="1508760"/>
            <a:ext cx="8305566" cy="4590288"/>
          </a:xfrm>
        </p:spPr>
        <p:txBody>
          <a:bodyPr lIns="0" tIns="0" rIns="0" bIns="0"/>
          <a:lstStyle>
            <a:lvl1pPr>
              <a:spcBef>
                <a:spcPts val="384"/>
              </a:spcBef>
              <a:defRPr/>
            </a:lvl1pPr>
            <a:lvl2pPr marL="457200" indent="-230400">
              <a:spcBef>
                <a:spcPts val="384"/>
              </a:spcBef>
              <a:defRPr/>
            </a:lvl2pPr>
            <a:lvl3pPr marL="914400" indent="-230400">
              <a:spcBef>
                <a:spcPts val="384"/>
              </a:spcBef>
              <a:defRPr/>
            </a:lvl3pPr>
            <a:lvl4pPr marL="1375200" indent="-234000">
              <a:spcBef>
                <a:spcPts val="384"/>
              </a:spcBef>
              <a:defRPr/>
            </a:lvl4pPr>
            <a:lvl5pPr marL="2059200" indent="-230400">
              <a:spcBef>
                <a:spcPts val="384"/>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0AA99E8-FE1B-4FCE-9149-1A112710AA04}" type="datetimeFigureOut">
              <a:rPr lang="ko-KR" altLang="en-US" smtClean="0"/>
              <a:t>2016-05-24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8DED613-7FF3-4656-9912-B1A4957A3A77}" type="slidenum">
              <a:rPr lang="ko-KR" altLang="en-US" smtClean="0"/>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A99E8-FE1B-4FCE-9149-1A112710AA04}" type="datetimeFigureOut">
              <a:rPr lang="ko-KR" altLang="en-US" smtClean="0"/>
              <a:t>2016-05-24</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DED613-7FF3-4656-9912-B1A4957A3A77}"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34" Type="http://schemas.openxmlformats.org/officeDocument/2006/relationships/image" Target="../media/image9.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image" Target="../media/image8.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image" Target="../media/image7.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slideLayout" Target="../slideLayouts/slideLayout13.xml"/><Relationship Id="rId36" Type="http://schemas.openxmlformats.org/officeDocument/2006/relationships/image" Target="../media/image11.png"/><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image" Target="../media/image6.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oleObject" Target="../embeddings/oleObject3.bin"/><Relationship Id="rId35"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4.xml"/><Relationship Id="rId7" Type="http://schemas.openxmlformats.org/officeDocument/2006/relationships/image" Target="../media/image13.jpeg"/><Relationship Id="rId2" Type="http://schemas.openxmlformats.org/officeDocument/2006/relationships/tags" Target="../tags/tag29.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oleObject" Target="../embeddings/oleObject4.bin"/><Relationship Id="rId10" Type="http://schemas.openxmlformats.org/officeDocument/2006/relationships/image" Target="../media/image16.png"/><Relationship Id="rId4" Type="http://schemas.openxmlformats.org/officeDocument/2006/relationships/notesSlide" Target="../notesSlides/notesSlide2.xm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slideLayout" Target="../slideLayouts/slideLayout14.xml"/><Relationship Id="rId26" Type="http://schemas.openxmlformats.org/officeDocument/2006/relationships/image" Target="../media/image8.png"/><Relationship Id="rId3" Type="http://schemas.openxmlformats.org/officeDocument/2006/relationships/tags" Target="../tags/tag31.xml"/><Relationship Id="rId21" Type="http://schemas.openxmlformats.org/officeDocument/2006/relationships/oleObject" Target="../embeddings/oleObject8.bin"/><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image" Target="../media/image21.png"/><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oleObject" Target="../embeddings/oleObject7.bin"/><Relationship Id="rId1" Type="http://schemas.openxmlformats.org/officeDocument/2006/relationships/vmlDrawing" Target="../drawings/vmlDrawing5.v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image" Target="../media/image6.png"/><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image" Target="../media/image7.png"/><Relationship Id="rId10" Type="http://schemas.openxmlformats.org/officeDocument/2006/relationships/tags" Target="../tags/tag38.xml"/><Relationship Id="rId19" Type="http://schemas.openxmlformats.org/officeDocument/2006/relationships/oleObject" Target="../embeddings/oleObject6.bin"/><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image" Target="../media/image9.png"/><Relationship Id="rId27"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image" Target="../media/image7.png"/><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oleObject" Target="../embeddings/oleObject9.bin"/><Relationship Id="rId42" Type="http://schemas.openxmlformats.org/officeDocument/2006/relationships/oleObject" Target="../embeddings/oleObject11.bin"/><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slideLayout" Target="../slideLayouts/slideLayout14.xml"/><Relationship Id="rId38" Type="http://schemas.openxmlformats.org/officeDocument/2006/relationships/image" Target="../media/image8.png"/><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tags" Target="../tags/tag73.xml"/><Relationship Id="rId41" Type="http://schemas.openxmlformats.org/officeDocument/2006/relationships/image" Target="../media/image6.png"/><Relationship Id="rId1" Type="http://schemas.openxmlformats.org/officeDocument/2006/relationships/vmlDrawing" Target="../drawings/vmlDrawing6.v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tags" Target="../tags/tag76.xml"/><Relationship Id="rId37" Type="http://schemas.openxmlformats.org/officeDocument/2006/relationships/image" Target="../media/image9.png"/><Relationship Id="rId40" Type="http://schemas.openxmlformats.org/officeDocument/2006/relationships/image" Target="../media/image22.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tags" Target="../tags/tag72.xml"/><Relationship Id="rId36" Type="http://schemas.openxmlformats.org/officeDocument/2006/relationships/image" Target="../media/image21.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tags" Target="../tags/tag75.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tags" Target="../tags/tag74.xml"/><Relationship Id="rId35"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8.v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466" y="1592"/>
          <a:ext cx="1465" cy="1587"/>
        </p:xfrm>
        <a:graphic>
          <a:graphicData uri="http://schemas.openxmlformats.org/presentationml/2006/ole">
            <p:oleObj spid="_x0000_s1026" name="think-cell Slide" r:id="rId5" imgW="360" imgH="360" progId="">
              <p:embed/>
            </p:oleObj>
          </a:graphicData>
        </a:graphic>
      </p:graphicFrame>
      <p:sp>
        <p:nvSpPr>
          <p:cNvPr id="4" name="coverslide_title"/>
          <p:cNvSpPr/>
          <p:nvPr/>
        </p:nvSpPr>
        <p:spPr bwMode="auto">
          <a:xfrm>
            <a:off x="422031" y="1926000"/>
            <a:ext cx="8021908" cy="196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fontAlgn="auto">
              <a:spcBef>
                <a:spcPts val="0"/>
              </a:spcBef>
              <a:spcAft>
                <a:spcPts val="0"/>
              </a:spcAft>
            </a:pPr>
            <a:r>
              <a:rPr lang="en-US" sz="3300" b="1" dirty="0" smtClean="0">
                <a:solidFill>
                  <a:srgbClr val="4D4D4D"/>
                </a:solidFill>
                <a:latin typeface="Arial"/>
              </a:rPr>
              <a:t>Mobile internet role in spurring job creation and growth</a:t>
            </a:r>
          </a:p>
          <a:p>
            <a:pPr fontAlgn="auto">
              <a:spcBef>
                <a:spcPts val="0"/>
              </a:spcBef>
              <a:spcAft>
                <a:spcPts val="0"/>
              </a:spcAft>
            </a:pPr>
            <a:r>
              <a:rPr lang="en-US" sz="2800" dirty="0" smtClean="0">
                <a:solidFill>
                  <a:srgbClr val="4D4D4D"/>
                </a:solidFill>
                <a:latin typeface="Arial"/>
              </a:rPr>
              <a:t>BCG study</a:t>
            </a:r>
          </a:p>
        </p:txBody>
      </p:sp>
      <p:sp>
        <p:nvSpPr>
          <p:cNvPr id="5" name="coverslide_date"/>
          <p:cNvSpPr/>
          <p:nvPr/>
        </p:nvSpPr>
        <p:spPr bwMode="auto">
          <a:xfrm>
            <a:off x="422031" y="4431600"/>
            <a:ext cx="8021908" cy="37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fontAlgn="auto">
              <a:spcBef>
                <a:spcPts val="0"/>
              </a:spcBef>
              <a:spcAft>
                <a:spcPts val="0"/>
              </a:spcAft>
            </a:pPr>
            <a:r>
              <a:rPr lang="en-GB" sz="1900" dirty="0" smtClean="0">
                <a:solidFill>
                  <a:srgbClr val="4D4D4D"/>
                </a:solidFill>
                <a:latin typeface="Arial" pitchFamily="34" charset="0"/>
                <a:cs typeface="Arial" pitchFamily="34" charset="0"/>
              </a:rPr>
              <a:t>November 2015</a:t>
            </a:r>
            <a:endParaRPr lang="en-GB" sz="1900" dirty="0">
              <a:solidFill>
                <a:srgbClr val="4D4D4D"/>
              </a:solidFill>
              <a:latin typeface="Arial" pitchFamily="34" charset="0"/>
              <a:cs typeface="Arial" pitchFamily="34" charset="0"/>
            </a:endParaRPr>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nvGraphicFramePr>
        <p:xfrm>
          <a:off x="1466" y="1591"/>
          <a:ext cx="1465" cy="1587"/>
        </p:xfrm>
        <a:graphic>
          <a:graphicData uri="http://schemas.openxmlformats.org/presentationml/2006/ole">
            <p:oleObj spid="_x0000_s2050" name="think-cell Slide" r:id="rId29" imgW="360" imgH="360" progId="">
              <p:embed/>
            </p:oleObj>
          </a:graphicData>
        </a:graphic>
      </p:graphicFrame>
      <p:sp>
        <p:nvSpPr>
          <p:cNvPr id="4" name="Rectangle 3" hidden="1"/>
          <p:cNvSpPr/>
          <p:nvPr>
            <p:custDataLst>
              <p:tags r:id="rId2"/>
            </p:custDataLst>
          </p:nvPr>
        </p:nvSpPr>
        <p:spPr bwMode="gray">
          <a:xfrm>
            <a:off x="0" y="0"/>
            <a:ext cx="146538" cy="15875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fontAlgn="auto">
              <a:spcBef>
                <a:spcPct val="0"/>
              </a:spcBef>
            </a:pPr>
            <a:endParaRPr lang="en-US" sz="1000" dirty="0" smtClean="0">
              <a:solidFill>
                <a:srgbClr val="000000"/>
              </a:solidFill>
              <a:latin typeface="Arial"/>
              <a:sym typeface="Arial"/>
            </a:endParaRPr>
          </a:p>
        </p:txBody>
      </p:sp>
      <p:sp>
        <p:nvSpPr>
          <p:cNvPr id="2" name="Title 1"/>
          <p:cNvSpPr>
            <a:spLocks noGrp="1"/>
          </p:cNvSpPr>
          <p:nvPr>
            <p:ph type="title"/>
          </p:nvPr>
        </p:nvSpPr>
        <p:spPr/>
        <p:txBody>
          <a:bodyPr>
            <a:noAutofit/>
          </a:bodyPr>
          <a:lstStyle/>
          <a:p>
            <a:r>
              <a:rPr lang="en-US" sz="2400" dirty="0" smtClean="0"/>
              <a:t>Mobile is a key growth driver for economies; responsible for 2-10% of country GDP, and growing at 10-20% </a:t>
            </a:r>
            <a:r>
              <a:rPr lang="en-US" sz="2400" dirty="0" err="1" smtClean="0"/>
              <a:t>CAGR</a:t>
            </a:r>
            <a:endParaRPr lang="en-US" sz="2400" dirty="0"/>
          </a:p>
        </p:txBody>
      </p:sp>
      <p:graphicFrame>
        <p:nvGraphicFramePr>
          <p:cNvPr id="6" name="Object 5"/>
          <p:cNvGraphicFramePr>
            <a:graphicFrameLocks noChangeAspect="1"/>
          </p:cNvGraphicFramePr>
          <p:nvPr/>
        </p:nvGraphicFramePr>
        <p:xfrm>
          <a:off x="984738" y="1447801"/>
          <a:ext cx="7148118" cy="4305171"/>
        </p:xfrm>
        <a:graphic>
          <a:graphicData uri="http://schemas.openxmlformats.org/presentationml/2006/ole">
            <p:oleObj spid="_x0000_s2051" name="Chart" r:id="rId30" imgW="7743633" imgH="4305263" progId="MSGraph.Chart.8">
              <p:embed followColorScheme="full"/>
            </p:oleObj>
          </a:graphicData>
        </a:graphic>
      </p:graphicFrame>
      <p:sp>
        <p:nvSpPr>
          <p:cNvPr id="5" name="Text Placeholder 3"/>
          <p:cNvSpPr>
            <a:spLocks noGrp="1"/>
          </p:cNvSpPr>
          <p:nvPr>
            <p:custDataLst>
              <p:tags r:id="rId3"/>
            </p:custDataLst>
          </p:nvPr>
        </p:nvSpPr>
        <p:spPr bwMode="gray">
          <a:xfrm>
            <a:off x="1104900" y="1354137"/>
            <a:ext cx="2993780" cy="182562"/>
          </a:xfrm>
          <a:prstGeom prst="rect">
            <a:avLst/>
          </a:prstGeom>
          <a:noFill/>
          <a:effectLst/>
        </p:spPr>
        <p:txBody>
          <a:bodyPr vert="horz" wrap="none" lIns="0" tIns="0" rIns="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r>
              <a:rPr lang="en-US" sz="1200" b="0" dirty="0" err="1" smtClean="0">
                <a:solidFill>
                  <a:srgbClr val="000000"/>
                </a:solidFill>
                <a:latin typeface="Arial"/>
                <a:sym typeface="Arial"/>
              </a:rPr>
              <a:t>mGDP</a:t>
            </a:r>
            <a:r>
              <a:rPr lang="en-US" sz="1200" b="0" dirty="0" smtClean="0">
                <a:solidFill>
                  <a:srgbClr val="000000"/>
                </a:solidFill>
                <a:latin typeface="Arial"/>
                <a:sym typeface="Arial"/>
              </a:rPr>
              <a:t> contribution in 2013 in % of country GDP</a:t>
            </a:r>
            <a:endParaRPr lang="en-US" sz="1200" b="0" dirty="0">
              <a:solidFill>
                <a:srgbClr val="000000"/>
              </a:solidFill>
              <a:latin typeface="Arial"/>
              <a:sym typeface="Arial"/>
            </a:endParaRPr>
          </a:p>
        </p:txBody>
      </p:sp>
      <p:sp>
        <p:nvSpPr>
          <p:cNvPr id="102" name="Text Placeholder 18"/>
          <p:cNvSpPr>
            <a:spLocks noGrp="1"/>
          </p:cNvSpPr>
          <p:nvPr>
            <p:custDataLst>
              <p:tags r:id="rId4"/>
            </p:custDataLst>
          </p:nvPr>
        </p:nvSpPr>
        <p:spPr bwMode="gray">
          <a:xfrm>
            <a:off x="2744666" y="5622925"/>
            <a:ext cx="517280" cy="1524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A47B9CD5-3144-4E34-B1F2-3088DD5E92C1}" type="datetime'''''''''G''''''e''''''r''''''m''a''''''''''''''ny'''''''''">
              <a:rPr lang="en-US" sz="1000" smtClean="0">
                <a:solidFill>
                  <a:srgbClr val="000000"/>
                </a:solidFill>
                <a:latin typeface="Arial"/>
                <a:sym typeface="Arial"/>
              </a:rPr>
              <a:pPr algn="ctr" fontAlgn="auto">
                <a:spcBef>
                  <a:spcPct val="0"/>
                </a:spcBef>
              </a:pPr>
              <a:t>Germany</a:t>
            </a:fld>
            <a:endParaRPr lang="en-US" sz="1000">
              <a:solidFill>
                <a:srgbClr val="000000"/>
              </a:solidFill>
              <a:latin typeface="Arial"/>
              <a:sym typeface="Arial"/>
            </a:endParaRPr>
          </a:p>
        </p:txBody>
      </p:sp>
      <p:sp>
        <p:nvSpPr>
          <p:cNvPr id="106" name="Text Placeholder 22"/>
          <p:cNvSpPr>
            <a:spLocks noGrp="1"/>
          </p:cNvSpPr>
          <p:nvPr>
            <p:custDataLst>
              <p:tags r:id="rId5"/>
            </p:custDataLst>
          </p:nvPr>
        </p:nvSpPr>
        <p:spPr bwMode="gray">
          <a:xfrm>
            <a:off x="1756997" y="5622925"/>
            <a:ext cx="259373" cy="1524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B7E349D3-9C4B-493E-864A-C4D40114C471}" type="datetime'''U''''''S''''''A'''''''''''''''''''''''''">
              <a:rPr lang="en-US" sz="1000" smtClean="0">
                <a:solidFill>
                  <a:srgbClr val="000000"/>
                </a:solidFill>
                <a:latin typeface="Arial"/>
                <a:sym typeface="Arial"/>
              </a:rPr>
              <a:pPr algn="ctr" fontAlgn="auto">
                <a:spcBef>
                  <a:spcPct val="0"/>
                </a:spcBef>
              </a:pPr>
              <a:t>USA</a:t>
            </a:fld>
            <a:endParaRPr lang="en-US" sz="1000">
              <a:solidFill>
                <a:srgbClr val="000000"/>
              </a:solidFill>
              <a:latin typeface="Arial"/>
              <a:sym typeface="Arial"/>
            </a:endParaRPr>
          </a:p>
        </p:txBody>
      </p:sp>
      <p:sp>
        <p:nvSpPr>
          <p:cNvPr id="114" name="Text Placeholder 30"/>
          <p:cNvSpPr>
            <a:spLocks noGrp="1"/>
          </p:cNvSpPr>
          <p:nvPr>
            <p:custDataLst>
              <p:tags r:id="rId6"/>
            </p:custDataLst>
          </p:nvPr>
        </p:nvSpPr>
        <p:spPr bwMode="gray">
          <a:xfrm>
            <a:off x="5067302" y="5622925"/>
            <a:ext cx="337038" cy="1524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F5C1151B-42C4-4A24-ACA0-036E7DA780DB}" type="datetime'''''''''''''''''C''''''''''h''''''''i''''''n''''a'''">
              <a:rPr lang="en-US" sz="1000" smtClean="0">
                <a:solidFill>
                  <a:srgbClr val="000000"/>
                </a:solidFill>
                <a:latin typeface="Arial"/>
                <a:sym typeface="Arial"/>
              </a:rPr>
              <a:pPr algn="ctr" fontAlgn="auto">
                <a:spcBef>
                  <a:spcPct val="0"/>
                </a:spcBef>
              </a:pPr>
              <a:t>China</a:t>
            </a:fld>
            <a:endParaRPr lang="en-US" sz="1000">
              <a:solidFill>
                <a:srgbClr val="000000"/>
              </a:solidFill>
              <a:latin typeface="Arial"/>
              <a:sym typeface="Arial"/>
            </a:endParaRPr>
          </a:p>
        </p:txBody>
      </p:sp>
      <p:sp>
        <p:nvSpPr>
          <p:cNvPr id="112" name="Text Placeholder 28"/>
          <p:cNvSpPr>
            <a:spLocks noGrp="1"/>
          </p:cNvSpPr>
          <p:nvPr>
            <p:custDataLst>
              <p:tags r:id="rId7"/>
            </p:custDataLst>
          </p:nvPr>
        </p:nvSpPr>
        <p:spPr bwMode="gray">
          <a:xfrm>
            <a:off x="6188320" y="5622925"/>
            <a:ext cx="329711" cy="1524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975F7356-F22B-48D7-AC59-36453A1057DB}" type="datetime'''''''''''''''''B''''ra''''''z''il'''''''''''''''''''">
              <a:rPr lang="en-US" sz="1000" smtClean="0">
                <a:solidFill>
                  <a:srgbClr val="000000"/>
                </a:solidFill>
                <a:latin typeface="Arial"/>
                <a:sym typeface="Arial"/>
              </a:rPr>
              <a:pPr algn="ctr" fontAlgn="auto">
                <a:spcBef>
                  <a:spcPct val="0"/>
                </a:spcBef>
              </a:pPr>
              <a:t>Brazil</a:t>
            </a:fld>
            <a:endParaRPr lang="en-US" sz="1000">
              <a:solidFill>
                <a:srgbClr val="000000"/>
              </a:solidFill>
              <a:latin typeface="Arial"/>
              <a:sym typeface="Arial"/>
            </a:endParaRPr>
          </a:p>
        </p:txBody>
      </p:sp>
      <p:sp>
        <p:nvSpPr>
          <p:cNvPr id="65" name="Text Placeholder 8"/>
          <p:cNvSpPr>
            <a:spLocks noGrp="1"/>
          </p:cNvSpPr>
          <p:nvPr>
            <p:custDataLst>
              <p:tags r:id="rId8"/>
            </p:custDataLst>
          </p:nvPr>
        </p:nvSpPr>
        <p:spPr bwMode="gray">
          <a:xfrm>
            <a:off x="7326924" y="5622925"/>
            <a:ext cx="284285" cy="1524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7C491EE4-3150-4EB9-B236-270FB2EE4E9A}" type="datetime'''''''''''''''''''''''I''''''''''n''''''''''''''d''ia'''''">
              <a:rPr lang="en-US" sz="1000" smtClean="0">
                <a:solidFill>
                  <a:srgbClr val="000000"/>
                </a:solidFill>
                <a:latin typeface="Arial"/>
                <a:sym typeface="Arial"/>
              </a:rPr>
              <a:pPr algn="ctr" fontAlgn="auto">
                <a:spcBef>
                  <a:spcPct val="0"/>
                </a:spcBef>
              </a:pPr>
              <a:t>India</a:t>
            </a:fld>
            <a:endParaRPr lang="en-US" sz="1000">
              <a:solidFill>
                <a:srgbClr val="000000"/>
              </a:solidFill>
              <a:latin typeface="Arial"/>
              <a:sym typeface="Arial"/>
            </a:endParaRPr>
          </a:p>
        </p:txBody>
      </p:sp>
      <p:sp>
        <p:nvSpPr>
          <p:cNvPr id="66" name="Text Placeholder 9"/>
          <p:cNvSpPr>
            <a:spLocks noGrp="1"/>
          </p:cNvSpPr>
          <p:nvPr>
            <p:custDataLst>
              <p:tags r:id="rId9"/>
            </p:custDataLst>
          </p:nvPr>
        </p:nvSpPr>
        <p:spPr bwMode="gray">
          <a:xfrm>
            <a:off x="7313736" y="4318000"/>
            <a:ext cx="312126" cy="152400"/>
          </a:xfrm>
          <a:prstGeom prst="rect">
            <a:avLst/>
          </a:prstGeom>
          <a:noFill/>
          <a:effectLst/>
        </p:spPr>
        <p:txBody>
          <a:bodyPr vert="horz" wrap="none" lIns="25400" tIns="0" rIns="2540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3E81544D-0244-4564-BCF2-DE97CB66C778}" type="datetime'''''''''''''''''''''''''''''2.''''''''''''''''1''%'''''">
              <a:rPr lang="en-US" sz="1000" b="0" smtClean="0">
                <a:solidFill>
                  <a:srgbClr val="000000"/>
                </a:solidFill>
                <a:latin typeface="Arial"/>
                <a:sym typeface="Arial"/>
              </a:rPr>
              <a:pPr algn="ctr" fontAlgn="auto">
                <a:spcBef>
                  <a:spcPct val="0"/>
                </a:spcBef>
              </a:pPr>
              <a:t>2.1%</a:t>
            </a:fld>
            <a:endParaRPr lang="en-US" sz="1000" b="0">
              <a:solidFill>
                <a:srgbClr val="000000"/>
              </a:solidFill>
              <a:latin typeface="Arial"/>
              <a:sym typeface="Arial"/>
            </a:endParaRPr>
          </a:p>
        </p:txBody>
      </p:sp>
      <p:sp>
        <p:nvSpPr>
          <p:cNvPr id="103" name="Text Placeholder 19"/>
          <p:cNvSpPr>
            <a:spLocks noGrp="1"/>
          </p:cNvSpPr>
          <p:nvPr>
            <p:custDataLst>
              <p:tags r:id="rId10"/>
            </p:custDataLst>
          </p:nvPr>
        </p:nvSpPr>
        <p:spPr bwMode="gray">
          <a:xfrm>
            <a:off x="2847243" y="4432300"/>
            <a:ext cx="312126" cy="152400"/>
          </a:xfrm>
          <a:prstGeom prst="rect">
            <a:avLst/>
          </a:prstGeom>
          <a:noFill/>
          <a:effectLst/>
        </p:spPr>
        <p:txBody>
          <a:bodyPr vert="horz" wrap="none" lIns="25400" tIns="0" rIns="2540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B159AFDB-FB83-462F-A557-4B2057E16B61}" type="datetime'''''''1''.''''7''''''''''''''''''''''''''''''''''''''%'''''''">
              <a:rPr lang="en-US" sz="1000" b="0" smtClean="0">
                <a:solidFill>
                  <a:srgbClr val="000000"/>
                </a:solidFill>
                <a:latin typeface="Arial"/>
                <a:sym typeface="Arial"/>
              </a:rPr>
              <a:pPr algn="ctr" fontAlgn="auto">
                <a:spcBef>
                  <a:spcPct val="0"/>
                </a:spcBef>
              </a:pPr>
              <a:t>1.7%</a:t>
            </a:fld>
            <a:endParaRPr lang="en-US" sz="1000" b="0">
              <a:solidFill>
                <a:srgbClr val="000000"/>
              </a:solidFill>
              <a:latin typeface="Arial"/>
              <a:sym typeface="Arial"/>
            </a:endParaRPr>
          </a:p>
        </p:txBody>
      </p:sp>
      <p:sp>
        <p:nvSpPr>
          <p:cNvPr id="115" name="Text Placeholder 31"/>
          <p:cNvSpPr>
            <a:spLocks noGrp="1"/>
          </p:cNvSpPr>
          <p:nvPr>
            <p:custDataLst>
              <p:tags r:id="rId11"/>
            </p:custDataLst>
          </p:nvPr>
        </p:nvSpPr>
        <p:spPr bwMode="gray">
          <a:xfrm>
            <a:off x="5080490" y="4260850"/>
            <a:ext cx="312126" cy="152400"/>
          </a:xfrm>
          <a:prstGeom prst="rect">
            <a:avLst/>
          </a:prstGeom>
          <a:noFill/>
          <a:effectLst/>
        </p:spPr>
        <p:txBody>
          <a:bodyPr vert="horz" wrap="none" lIns="25400" tIns="0" rIns="2540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DB5DB476-393E-4537-8C32-C1CD0C013899}" type="datetime'3''''.''''''''''''''''1''''''''''''''''''''%'''''''''''''''">
              <a:rPr lang="en-US" sz="1000" b="0" smtClean="0">
                <a:solidFill>
                  <a:srgbClr val="000000"/>
                </a:solidFill>
                <a:latin typeface="Arial"/>
                <a:sym typeface="Arial"/>
              </a:rPr>
              <a:pPr algn="ctr" fontAlgn="auto">
                <a:spcBef>
                  <a:spcPct val="0"/>
                </a:spcBef>
              </a:pPr>
              <a:t>3.1%</a:t>
            </a:fld>
            <a:endParaRPr lang="en-US" sz="1000" b="0">
              <a:solidFill>
                <a:srgbClr val="000000"/>
              </a:solidFill>
              <a:latin typeface="Arial"/>
              <a:sym typeface="Arial"/>
            </a:endParaRPr>
          </a:p>
        </p:txBody>
      </p:sp>
      <p:sp>
        <p:nvSpPr>
          <p:cNvPr id="111" name="Text Placeholder 27"/>
          <p:cNvSpPr>
            <a:spLocks noGrp="1"/>
          </p:cNvSpPr>
          <p:nvPr>
            <p:custDataLst>
              <p:tags r:id="rId12"/>
            </p:custDataLst>
          </p:nvPr>
        </p:nvSpPr>
        <p:spPr bwMode="gray">
          <a:xfrm>
            <a:off x="3931628" y="3317875"/>
            <a:ext cx="376603" cy="152400"/>
          </a:xfrm>
          <a:prstGeom prst="rect">
            <a:avLst/>
          </a:prstGeom>
          <a:noFill/>
          <a:effectLst/>
        </p:spPr>
        <p:txBody>
          <a:bodyPr vert="horz" wrap="none" lIns="25400" tIns="0" rIns="2540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E127876F-C415-4304-BED6-89DFE678D6AC}" type="datetime'''''''''''''1''0''''''''''''.''''''''''''''''''''''9''''%'''''">
              <a:rPr lang="en-US" sz="1000" b="0" smtClean="0">
                <a:solidFill>
                  <a:srgbClr val="000000"/>
                </a:solidFill>
                <a:latin typeface="Arial"/>
                <a:sym typeface="Arial"/>
              </a:rPr>
              <a:pPr algn="ctr" fontAlgn="auto">
                <a:spcBef>
                  <a:spcPct val="0"/>
                </a:spcBef>
              </a:pPr>
              <a:t>10.9%</a:t>
            </a:fld>
            <a:endParaRPr lang="en-US" sz="1000" b="0">
              <a:solidFill>
                <a:srgbClr val="000000"/>
              </a:solidFill>
              <a:latin typeface="Arial"/>
              <a:sym typeface="Arial"/>
            </a:endParaRPr>
          </a:p>
        </p:txBody>
      </p:sp>
      <p:sp>
        <p:nvSpPr>
          <p:cNvPr id="110" name="Text Placeholder 26"/>
          <p:cNvSpPr>
            <a:spLocks noGrp="1"/>
          </p:cNvSpPr>
          <p:nvPr>
            <p:custDataLst>
              <p:tags r:id="rId13"/>
            </p:custDataLst>
          </p:nvPr>
        </p:nvSpPr>
        <p:spPr bwMode="gray">
          <a:xfrm>
            <a:off x="3947748" y="5622925"/>
            <a:ext cx="342900" cy="152400"/>
          </a:xfrm>
          <a:prstGeom prst="rect">
            <a:avLst/>
          </a:prstGeom>
          <a:noFill/>
          <a:effectLst/>
        </p:spPr>
        <p:txBody>
          <a:bodyPr vert="horz" wrap="square" lIns="0" tIns="0" rIns="0" bIns="0" numCol="1" spcCol="0" rtl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04E5356B-995A-4BCF-B4C5-46B7BFB6C1FE}" type="datetime'''''''''''''''''''''''''''''''''''K''''''''or''''''ea'''''''''">
              <a:rPr lang="en-US" sz="1000" smtClean="0">
                <a:solidFill>
                  <a:srgbClr val="000000"/>
                </a:solidFill>
                <a:latin typeface="Arial"/>
                <a:sym typeface="Arial"/>
              </a:rPr>
              <a:pPr algn="ctr" fontAlgn="auto">
                <a:spcBef>
                  <a:spcPct val="0"/>
                </a:spcBef>
              </a:pPr>
              <a:t>Korea</a:t>
            </a:fld>
            <a:endParaRPr lang="en-US" sz="1000">
              <a:solidFill>
                <a:srgbClr val="000000"/>
              </a:solidFill>
              <a:latin typeface="Arial"/>
              <a:sym typeface="Arial"/>
            </a:endParaRPr>
          </a:p>
        </p:txBody>
      </p:sp>
      <p:sp>
        <p:nvSpPr>
          <p:cNvPr id="107" name="Text Placeholder 23"/>
          <p:cNvSpPr>
            <a:spLocks noGrp="1"/>
          </p:cNvSpPr>
          <p:nvPr>
            <p:custDataLst>
              <p:tags r:id="rId14"/>
            </p:custDataLst>
          </p:nvPr>
        </p:nvSpPr>
        <p:spPr bwMode="gray">
          <a:xfrm>
            <a:off x="1730619" y="4337050"/>
            <a:ext cx="312126" cy="152400"/>
          </a:xfrm>
          <a:prstGeom prst="rect">
            <a:avLst/>
          </a:prstGeom>
          <a:noFill/>
          <a:effectLst/>
        </p:spPr>
        <p:txBody>
          <a:bodyPr vert="horz" wrap="none" lIns="25400" tIns="0" rIns="2540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42196031-BF23-4ECF-A5F6-1C4B0ECEDD31}" type="datetime'''2''''''''''''''''''.''''''''9''''''''''''%'''''''''''''''''">
              <a:rPr lang="en-US" sz="1000" b="0" smtClean="0">
                <a:solidFill>
                  <a:srgbClr val="000000"/>
                </a:solidFill>
                <a:latin typeface="Arial"/>
                <a:sym typeface="Arial"/>
              </a:rPr>
              <a:pPr algn="ctr" fontAlgn="auto">
                <a:spcBef>
                  <a:spcPct val="0"/>
                </a:spcBef>
              </a:pPr>
              <a:t>2.9%</a:t>
            </a:fld>
            <a:endParaRPr lang="en-US" sz="1000" b="0">
              <a:solidFill>
                <a:srgbClr val="000000"/>
              </a:solidFill>
              <a:latin typeface="Arial"/>
              <a:sym typeface="Arial"/>
            </a:endParaRPr>
          </a:p>
        </p:txBody>
      </p:sp>
      <p:sp>
        <p:nvSpPr>
          <p:cNvPr id="113" name="Text Placeholder 29"/>
          <p:cNvSpPr>
            <a:spLocks noGrp="1"/>
          </p:cNvSpPr>
          <p:nvPr>
            <p:custDataLst>
              <p:tags r:id="rId15"/>
            </p:custDataLst>
          </p:nvPr>
        </p:nvSpPr>
        <p:spPr bwMode="gray">
          <a:xfrm>
            <a:off x="6197113" y="4375150"/>
            <a:ext cx="312126" cy="152400"/>
          </a:xfrm>
          <a:prstGeom prst="rect">
            <a:avLst/>
          </a:prstGeom>
          <a:noFill/>
          <a:effectLst/>
        </p:spPr>
        <p:txBody>
          <a:bodyPr vert="horz" wrap="none" lIns="25400" tIns="0" rIns="25400" bIns="0" numCol="1" spcCol="0" rtl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78F7217B-2C7C-4352-84DE-30E2515C49CA}" type="datetime'''1''.''''''''''''''7''''%'''''">
              <a:rPr lang="en-US" sz="1000" b="0" smtClean="0">
                <a:solidFill>
                  <a:srgbClr val="000000"/>
                </a:solidFill>
                <a:latin typeface="Arial"/>
                <a:sym typeface="Arial"/>
              </a:rPr>
              <a:pPr algn="ctr" fontAlgn="auto">
                <a:spcBef>
                  <a:spcPct val="0"/>
                </a:spcBef>
              </a:pPr>
              <a:t>1.7%</a:t>
            </a:fld>
            <a:endParaRPr lang="en-US" sz="1000" b="0">
              <a:solidFill>
                <a:srgbClr val="000000"/>
              </a:solidFill>
              <a:latin typeface="Arial"/>
              <a:sym typeface="Arial"/>
            </a:endParaRPr>
          </a:p>
        </p:txBody>
      </p:sp>
      <p:sp>
        <p:nvSpPr>
          <p:cNvPr id="57" name="Oval 56"/>
          <p:cNvSpPr/>
          <p:nvPr/>
        </p:nvSpPr>
        <p:spPr>
          <a:xfrm>
            <a:off x="1460777" y="1744660"/>
            <a:ext cx="897231" cy="468000"/>
          </a:xfrm>
          <a:prstGeom prst="ellipse">
            <a:avLst/>
          </a:prstGeom>
          <a:no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r>
              <a:rPr lang="en-US" sz="1400" b="1" dirty="0" smtClean="0">
                <a:solidFill>
                  <a:srgbClr val="000000"/>
                </a:solidFill>
                <a:latin typeface="Arial" pitchFamily="34" charset="0"/>
                <a:cs typeface="Arial" pitchFamily="34" charset="0"/>
              </a:rPr>
              <a:t>15.5%</a:t>
            </a:r>
          </a:p>
        </p:txBody>
      </p:sp>
      <p:sp>
        <p:nvSpPr>
          <p:cNvPr id="58" name="Oval 57"/>
          <p:cNvSpPr/>
          <p:nvPr/>
        </p:nvSpPr>
        <p:spPr>
          <a:xfrm>
            <a:off x="3716004" y="1744661"/>
            <a:ext cx="897231" cy="468000"/>
          </a:xfrm>
          <a:prstGeom prst="ellipse">
            <a:avLst/>
          </a:prstGeom>
          <a:no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r>
              <a:rPr lang="en-US" sz="1400" b="1" dirty="0" smtClean="0">
                <a:solidFill>
                  <a:srgbClr val="000000"/>
                </a:solidFill>
                <a:latin typeface="Arial" pitchFamily="34" charset="0"/>
                <a:cs typeface="Arial" pitchFamily="34" charset="0"/>
              </a:rPr>
              <a:t>19.0%</a:t>
            </a:r>
          </a:p>
        </p:txBody>
      </p:sp>
      <p:sp>
        <p:nvSpPr>
          <p:cNvPr id="59" name="Oval 58"/>
          <p:cNvSpPr/>
          <p:nvPr/>
        </p:nvSpPr>
        <p:spPr>
          <a:xfrm>
            <a:off x="2589125" y="1744659"/>
            <a:ext cx="897231" cy="468000"/>
          </a:xfrm>
          <a:prstGeom prst="ellipse">
            <a:avLst/>
          </a:prstGeom>
          <a:no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r>
              <a:rPr lang="en-US" sz="1400" b="1" dirty="0" smtClean="0">
                <a:solidFill>
                  <a:srgbClr val="000000"/>
                </a:solidFill>
                <a:latin typeface="Arial" pitchFamily="34" charset="0"/>
                <a:cs typeface="Arial" pitchFamily="34" charset="0"/>
              </a:rPr>
              <a:t>9.3%</a:t>
            </a:r>
          </a:p>
        </p:txBody>
      </p:sp>
      <p:sp>
        <p:nvSpPr>
          <p:cNvPr id="60" name="Oval 59"/>
          <p:cNvSpPr/>
          <p:nvPr/>
        </p:nvSpPr>
        <p:spPr>
          <a:xfrm>
            <a:off x="4844351" y="1744662"/>
            <a:ext cx="897231" cy="468000"/>
          </a:xfrm>
          <a:prstGeom prst="ellipse">
            <a:avLst/>
          </a:prstGeom>
          <a:no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r>
              <a:rPr lang="en-US" sz="1400" b="1" dirty="0" smtClean="0">
                <a:solidFill>
                  <a:srgbClr val="000000"/>
                </a:solidFill>
                <a:latin typeface="Arial" pitchFamily="34" charset="0"/>
                <a:cs typeface="Arial" pitchFamily="34" charset="0"/>
              </a:rPr>
              <a:t>18.2%</a:t>
            </a:r>
          </a:p>
        </p:txBody>
      </p:sp>
      <p:sp>
        <p:nvSpPr>
          <p:cNvPr id="61" name="Oval 60"/>
          <p:cNvSpPr/>
          <p:nvPr/>
        </p:nvSpPr>
        <p:spPr>
          <a:xfrm>
            <a:off x="5971231" y="1744662"/>
            <a:ext cx="897231" cy="468000"/>
          </a:xfrm>
          <a:prstGeom prst="ellipse">
            <a:avLst/>
          </a:prstGeom>
          <a:no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r>
              <a:rPr lang="en-US" sz="1400" b="1" dirty="0" smtClean="0">
                <a:solidFill>
                  <a:srgbClr val="000000"/>
                </a:solidFill>
                <a:latin typeface="Arial" pitchFamily="34" charset="0"/>
                <a:cs typeface="Arial" pitchFamily="34" charset="0"/>
              </a:rPr>
              <a:t>12.1%</a:t>
            </a:r>
          </a:p>
        </p:txBody>
      </p:sp>
      <p:sp>
        <p:nvSpPr>
          <p:cNvPr id="62" name="Oval 61"/>
          <p:cNvSpPr/>
          <p:nvPr/>
        </p:nvSpPr>
        <p:spPr>
          <a:xfrm>
            <a:off x="7099577" y="1744662"/>
            <a:ext cx="897231" cy="468000"/>
          </a:xfrm>
          <a:prstGeom prst="ellipse">
            <a:avLst/>
          </a:prstGeom>
          <a:no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r>
              <a:rPr lang="en-US" sz="1400" b="1" dirty="0" smtClean="0">
                <a:solidFill>
                  <a:srgbClr val="000000"/>
                </a:solidFill>
                <a:latin typeface="Arial" pitchFamily="34" charset="0"/>
                <a:cs typeface="Arial" pitchFamily="34" charset="0"/>
              </a:rPr>
              <a:t>12.2%</a:t>
            </a:r>
          </a:p>
        </p:txBody>
      </p:sp>
      <p:sp>
        <p:nvSpPr>
          <p:cNvPr id="93" name="Rectangle 92"/>
          <p:cNvSpPr/>
          <p:nvPr>
            <p:custDataLst>
              <p:tags r:id="rId16"/>
            </p:custDataLst>
          </p:nvPr>
        </p:nvSpPr>
        <p:spPr bwMode="gray">
          <a:xfrm>
            <a:off x="3640017" y="2825750"/>
            <a:ext cx="165588" cy="133350"/>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90" name="Rectangle 89"/>
          <p:cNvSpPr/>
          <p:nvPr>
            <p:custDataLst>
              <p:tags r:id="rId17"/>
            </p:custDataLst>
          </p:nvPr>
        </p:nvSpPr>
        <p:spPr bwMode="gray">
          <a:xfrm>
            <a:off x="1427285" y="2825750"/>
            <a:ext cx="165588" cy="133350"/>
          </a:xfrm>
          <a:prstGeom prst="rect">
            <a:avLst/>
          </a:prstGeom>
          <a:solidFill>
            <a:srgbClr val="79A2B3"/>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92" name="Rectangle 91"/>
          <p:cNvSpPr/>
          <p:nvPr>
            <p:custDataLst>
              <p:tags r:id="rId18"/>
            </p:custDataLst>
          </p:nvPr>
        </p:nvSpPr>
        <p:spPr bwMode="gray">
          <a:xfrm>
            <a:off x="3640017" y="2622550"/>
            <a:ext cx="165588" cy="133350"/>
          </a:xfrm>
          <a:prstGeom prst="rect">
            <a:avLst/>
          </a:prstGeom>
          <a:solidFill>
            <a:schemeClr val="fo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91" name="Rectangle 90"/>
          <p:cNvSpPr/>
          <p:nvPr>
            <p:custDataLst>
              <p:tags r:id="rId19"/>
            </p:custDataLst>
          </p:nvPr>
        </p:nvSpPr>
        <p:spPr bwMode="gray">
          <a:xfrm>
            <a:off x="3640017" y="2419350"/>
            <a:ext cx="165588" cy="133350"/>
          </a:xfrm>
          <a:prstGeom prst="rect">
            <a:avLst/>
          </a:prstGeom>
          <a:solidFill>
            <a:schemeClr val="accent2"/>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89" name="Rectangle 88"/>
          <p:cNvSpPr/>
          <p:nvPr>
            <p:custDataLst>
              <p:tags r:id="rId20"/>
            </p:custDataLst>
          </p:nvPr>
        </p:nvSpPr>
        <p:spPr bwMode="gray">
          <a:xfrm>
            <a:off x="1427285" y="2622550"/>
            <a:ext cx="165588" cy="133350"/>
          </a:xfrm>
          <a:prstGeom prst="rect">
            <a:avLst/>
          </a:prstGeom>
          <a:solidFill>
            <a:srgbClr val="ACC6D0"/>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88" name="Rectangle 87"/>
          <p:cNvSpPr/>
          <p:nvPr>
            <p:custDataLst>
              <p:tags r:id="rId21"/>
            </p:custDataLst>
          </p:nvPr>
        </p:nvSpPr>
        <p:spPr bwMode="gray">
          <a:xfrm>
            <a:off x="1427285" y="2419350"/>
            <a:ext cx="165588" cy="133350"/>
          </a:xfrm>
          <a:prstGeom prst="rect">
            <a:avLst/>
          </a:prstGeom>
          <a:solidFill>
            <a:srgbClr val="D2E0E6"/>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85" name="Text Placeholder 47"/>
          <p:cNvSpPr>
            <a:spLocks noGrp="1"/>
          </p:cNvSpPr>
          <p:nvPr>
            <p:custDataLst>
              <p:tags r:id="rId22"/>
            </p:custDataLst>
          </p:nvPr>
        </p:nvSpPr>
        <p:spPr bwMode="gray">
          <a:xfrm>
            <a:off x="3852496" y="2822575"/>
            <a:ext cx="60960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8AB1D92D-2848-48B0-9EE4-7C2CFEF1AEF9}" type="datetime'''''''''''''N''''e''t'''''''' ''E''xp''ort''''''''s'''''''">
              <a:rPr lang="en-US" sz="1000" b="0" smtClean="0">
                <a:solidFill>
                  <a:srgbClr val="000000"/>
                </a:solidFill>
                <a:latin typeface="Arial"/>
                <a:sym typeface="Arial"/>
              </a:rPr>
              <a:pPr fontAlgn="auto">
                <a:spcBef>
                  <a:spcPct val="0"/>
                </a:spcBef>
              </a:pPr>
              <a:t>Net Exports</a:t>
            </a:fld>
            <a:endParaRPr lang="en-US" sz="1000" b="0">
              <a:solidFill>
                <a:srgbClr val="000000"/>
              </a:solidFill>
              <a:latin typeface="Arial"/>
              <a:sym typeface="Arial"/>
            </a:endParaRPr>
          </a:p>
        </p:txBody>
      </p:sp>
      <p:sp>
        <p:nvSpPr>
          <p:cNvPr id="83" name="Text Placeholder 45"/>
          <p:cNvSpPr>
            <a:spLocks noGrp="1"/>
          </p:cNvSpPr>
          <p:nvPr>
            <p:custDataLst>
              <p:tags r:id="rId23"/>
            </p:custDataLst>
          </p:nvPr>
        </p:nvSpPr>
        <p:spPr bwMode="gray">
          <a:xfrm>
            <a:off x="3852496" y="2416175"/>
            <a:ext cx="628650"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35037019-B9DE-4F5A-94B1-61B1094A4D69}" type="datetime'''''I''''''''''''''n''ve''s''''''tme''''''n''''t''s'''''''">
              <a:rPr lang="en-US" sz="1000" b="0" smtClean="0">
                <a:solidFill>
                  <a:srgbClr val="000000"/>
                </a:solidFill>
                <a:latin typeface="Arial"/>
                <a:sym typeface="Arial"/>
              </a:rPr>
              <a:pPr fontAlgn="auto">
                <a:spcBef>
                  <a:spcPct val="0"/>
                </a:spcBef>
              </a:pPr>
              <a:t>Investments</a:t>
            </a:fld>
            <a:endParaRPr lang="en-US" sz="1000" b="0">
              <a:solidFill>
                <a:srgbClr val="000000"/>
              </a:solidFill>
              <a:latin typeface="Arial"/>
              <a:sym typeface="Arial"/>
            </a:endParaRPr>
          </a:p>
        </p:txBody>
      </p:sp>
      <p:sp>
        <p:nvSpPr>
          <p:cNvPr id="84" name="Text Placeholder 46"/>
          <p:cNvSpPr>
            <a:spLocks noGrp="1"/>
          </p:cNvSpPr>
          <p:nvPr>
            <p:custDataLst>
              <p:tags r:id="rId24"/>
            </p:custDataLst>
          </p:nvPr>
        </p:nvSpPr>
        <p:spPr bwMode="gray">
          <a:xfrm>
            <a:off x="3852497" y="2619375"/>
            <a:ext cx="1100503"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EB83230F-8EDA-45E5-A6E4-435A2F6510A2}" type="datetime'G''o''verme''''''''n''t ''''''''S''''pe''n''d''''i''ng'''">
              <a:rPr lang="en-US" sz="1000" b="0" smtClean="0">
                <a:solidFill>
                  <a:srgbClr val="000000"/>
                </a:solidFill>
                <a:latin typeface="Arial"/>
                <a:sym typeface="Arial"/>
              </a:rPr>
              <a:pPr fontAlgn="auto">
                <a:spcBef>
                  <a:spcPct val="0"/>
                </a:spcBef>
              </a:pPr>
              <a:t>Goverment Spending</a:t>
            </a:fld>
            <a:endParaRPr lang="en-US" sz="1000" b="0">
              <a:solidFill>
                <a:srgbClr val="000000"/>
              </a:solidFill>
              <a:latin typeface="Arial"/>
              <a:sym typeface="Arial"/>
            </a:endParaRPr>
          </a:p>
        </p:txBody>
      </p:sp>
      <p:sp>
        <p:nvSpPr>
          <p:cNvPr id="86" name="Text Placeholder 48"/>
          <p:cNvSpPr>
            <a:spLocks noGrp="1"/>
          </p:cNvSpPr>
          <p:nvPr>
            <p:custDataLst>
              <p:tags r:id="rId25"/>
            </p:custDataLst>
          </p:nvPr>
        </p:nvSpPr>
        <p:spPr bwMode="gray">
          <a:xfrm>
            <a:off x="1639765" y="2822575"/>
            <a:ext cx="1569426"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F08A5062-05B4-4920-97CB-6D63ACC0EC67}" type="datetime'''Mobil''''''''e Connecti''v''''''it''''y'' R''even''u''e''s'">
              <a:rPr lang="en-US" sz="1000" b="0" smtClean="0">
                <a:solidFill>
                  <a:srgbClr val="000000"/>
                </a:solidFill>
                <a:latin typeface="Arial"/>
              </a:rPr>
              <a:pPr fontAlgn="auto">
                <a:spcBef>
                  <a:spcPct val="0"/>
                </a:spcBef>
              </a:pPr>
              <a:t>Mobile Connectivity Revenues</a:t>
            </a:fld>
            <a:endParaRPr lang="en-US" sz="1000" b="0">
              <a:solidFill>
                <a:srgbClr val="000000"/>
              </a:solidFill>
              <a:latin typeface="Arial"/>
              <a:sym typeface="Arial"/>
            </a:endParaRPr>
          </a:p>
        </p:txBody>
      </p:sp>
      <p:sp>
        <p:nvSpPr>
          <p:cNvPr id="82" name="Text Placeholder 44"/>
          <p:cNvSpPr>
            <a:spLocks noGrp="1"/>
          </p:cNvSpPr>
          <p:nvPr>
            <p:custDataLst>
              <p:tags r:id="rId26"/>
            </p:custDataLst>
          </p:nvPr>
        </p:nvSpPr>
        <p:spPr bwMode="gray">
          <a:xfrm>
            <a:off x="1639766" y="2619375"/>
            <a:ext cx="1906465"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280B5549-7D49-415E-8679-984FB29D3FC3}" type="datetime'D''evic''e'' and ''''Acces''sor''ies R''et''ai''l V''al''''ue'">
              <a:rPr lang="en-US" sz="1000" b="0" smtClean="0">
                <a:solidFill>
                  <a:srgbClr val="000000"/>
                </a:solidFill>
                <a:latin typeface="Arial"/>
                <a:sym typeface="Arial"/>
              </a:rPr>
              <a:pPr fontAlgn="auto">
                <a:spcBef>
                  <a:spcPct val="0"/>
                </a:spcBef>
              </a:pPr>
              <a:t>Device and Accessories Retail Value</a:t>
            </a:fld>
            <a:endParaRPr lang="en-US" sz="1000" b="0">
              <a:solidFill>
                <a:srgbClr val="000000"/>
              </a:solidFill>
              <a:latin typeface="Arial"/>
              <a:sym typeface="Arial"/>
            </a:endParaRPr>
          </a:p>
        </p:txBody>
      </p:sp>
      <p:sp>
        <p:nvSpPr>
          <p:cNvPr id="87" name="Text Placeholder 49"/>
          <p:cNvSpPr>
            <a:spLocks noGrp="1"/>
          </p:cNvSpPr>
          <p:nvPr>
            <p:custDataLst>
              <p:tags r:id="rId27"/>
            </p:custDataLst>
          </p:nvPr>
        </p:nvSpPr>
        <p:spPr bwMode="gray">
          <a:xfrm>
            <a:off x="1639766" y="2416175"/>
            <a:ext cx="1761392" cy="152400"/>
          </a:xfrm>
          <a:prstGeom prst="rect">
            <a:avLst/>
          </a:prstGeom>
          <a:noFill/>
          <a:effectLst/>
        </p:spPr>
        <p:txBody>
          <a:bodyPr vert="horz" wrap="none" lIns="0" tIns="0" rIns="0" bIns="0" numCol="1" spcCol="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C836BB38-8884-4571-B79E-9DE3AA3F1F6B}" type="datetime'''Mobi''l''e'' co''ntent'', ''ap''ps'' and se''r''vi''''c''es'">
              <a:rPr lang="en-US" sz="1000" b="0" smtClean="0">
                <a:solidFill>
                  <a:srgbClr val="000000"/>
                </a:solidFill>
                <a:latin typeface="Arial"/>
              </a:rPr>
              <a:pPr fontAlgn="auto">
                <a:spcBef>
                  <a:spcPct val="0"/>
                </a:spcBef>
              </a:pPr>
              <a:t>Mobile content, apps and services</a:t>
            </a:fld>
            <a:endParaRPr lang="en-US" sz="1000" b="0">
              <a:solidFill>
                <a:srgbClr val="000000"/>
              </a:solidFill>
              <a:latin typeface="Arial"/>
              <a:sym typeface="Arial"/>
            </a:endParaRPr>
          </a:p>
        </p:txBody>
      </p:sp>
      <p:pic>
        <p:nvPicPr>
          <p:cNvPr id="94" name="flag_usa" descr="Datei:Flag of the United States (Pantone).svg"/>
          <p:cNvPicPr>
            <a:picLocks noChangeArrowheads="1"/>
          </p:cNvPicPr>
          <p:nvPr/>
        </p:nvPicPr>
        <p:blipFill>
          <a:blip r:embed="rId31" cstate="print"/>
          <a:srcRect r="20911"/>
          <a:stretch>
            <a:fillRect/>
          </a:stretch>
        </p:blipFill>
        <p:spPr bwMode="auto">
          <a:xfrm>
            <a:off x="1609184" y="5083175"/>
            <a:ext cx="561301" cy="404604"/>
          </a:xfrm>
          <a:prstGeom prst="rect">
            <a:avLst/>
          </a:prstGeom>
          <a:solidFill>
            <a:schemeClr val="accent1"/>
          </a:solidFill>
          <a:ln>
            <a:solidFill>
              <a:srgbClr val="B2B2B2"/>
            </a:solidFill>
          </a:ln>
        </p:spPr>
      </p:pic>
      <p:pic>
        <p:nvPicPr>
          <p:cNvPr id="95" name="flag_germany" descr="Datei:Flag of Germany.svg"/>
          <p:cNvPicPr>
            <a:picLocks noChangeArrowheads="1"/>
          </p:cNvPicPr>
          <p:nvPr/>
        </p:nvPicPr>
        <p:blipFill>
          <a:blip r:embed="rId32" cstate="print"/>
          <a:srcRect/>
          <a:stretch>
            <a:fillRect/>
          </a:stretch>
        </p:blipFill>
        <p:spPr bwMode="auto">
          <a:xfrm>
            <a:off x="2727906" y="5083175"/>
            <a:ext cx="561301" cy="405384"/>
          </a:xfrm>
          <a:prstGeom prst="rect">
            <a:avLst/>
          </a:prstGeom>
          <a:solidFill>
            <a:schemeClr val="accent1"/>
          </a:solidFill>
          <a:ln>
            <a:solidFill>
              <a:srgbClr val="B2B2B2"/>
            </a:solidFill>
          </a:ln>
        </p:spPr>
      </p:pic>
      <p:pic>
        <p:nvPicPr>
          <p:cNvPr id="96" name="flag_china" descr="Datei:Flag of the People's Republic of China.svg"/>
          <p:cNvPicPr>
            <a:picLocks noChangeArrowheads="1"/>
          </p:cNvPicPr>
          <p:nvPr/>
        </p:nvPicPr>
        <p:blipFill>
          <a:blip r:embed="rId33" cstate="print"/>
          <a:srcRect/>
          <a:stretch>
            <a:fillRect/>
          </a:stretch>
        </p:blipFill>
        <p:spPr bwMode="auto">
          <a:xfrm>
            <a:off x="4965352" y="5083175"/>
            <a:ext cx="561301" cy="405130"/>
          </a:xfrm>
          <a:prstGeom prst="rect">
            <a:avLst/>
          </a:prstGeom>
          <a:solidFill>
            <a:schemeClr val="accent1"/>
          </a:solidFill>
          <a:ln>
            <a:solidFill>
              <a:srgbClr val="B2B2B2"/>
            </a:solidFill>
          </a:ln>
        </p:spPr>
      </p:pic>
      <p:pic>
        <p:nvPicPr>
          <p:cNvPr id="97" name="flag_southkorea" descr="Datei:Flag of South Korea.svg"/>
          <p:cNvPicPr>
            <a:picLocks noChangeArrowheads="1"/>
          </p:cNvPicPr>
          <p:nvPr/>
        </p:nvPicPr>
        <p:blipFill>
          <a:blip r:embed="rId34" cstate="print"/>
          <a:srcRect/>
          <a:stretch>
            <a:fillRect/>
          </a:stretch>
        </p:blipFill>
        <p:spPr bwMode="auto">
          <a:xfrm>
            <a:off x="3846629" y="5083175"/>
            <a:ext cx="561301" cy="405130"/>
          </a:xfrm>
          <a:prstGeom prst="rect">
            <a:avLst/>
          </a:prstGeom>
          <a:solidFill>
            <a:schemeClr val="accent1"/>
          </a:solidFill>
          <a:ln w="3175">
            <a:solidFill>
              <a:srgbClr val="B2B2B2"/>
            </a:solidFill>
          </a:ln>
        </p:spPr>
      </p:pic>
      <p:pic>
        <p:nvPicPr>
          <p:cNvPr id="98" name="flag_brazil" descr="Datei:Flag of Brazil.svg"/>
          <p:cNvPicPr>
            <a:picLocks noChangeArrowheads="1"/>
          </p:cNvPicPr>
          <p:nvPr/>
        </p:nvPicPr>
        <p:blipFill>
          <a:blip r:embed="rId35" cstate="print"/>
          <a:srcRect t="2324" b="2438"/>
          <a:stretch>
            <a:fillRect/>
          </a:stretch>
        </p:blipFill>
        <p:spPr bwMode="auto">
          <a:xfrm>
            <a:off x="6084074" y="5083178"/>
            <a:ext cx="561301" cy="405129"/>
          </a:xfrm>
          <a:prstGeom prst="rect">
            <a:avLst/>
          </a:prstGeom>
          <a:noFill/>
          <a:ln>
            <a:solidFill>
              <a:srgbClr val="B2B2B2"/>
            </a:solidFill>
          </a:ln>
        </p:spPr>
      </p:pic>
      <p:pic>
        <p:nvPicPr>
          <p:cNvPr id="99" name="flag_india" descr="Datei:Flag of India.svg"/>
          <p:cNvPicPr>
            <a:picLocks noChangeArrowheads="1"/>
          </p:cNvPicPr>
          <p:nvPr/>
        </p:nvPicPr>
        <p:blipFill>
          <a:blip r:embed="rId36" cstate="print"/>
          <a:srcRect/>
          <a:stretch>
            <a:fillRect/>
          </a:stretch>
        </p:blipFill>
        <p:spPr bwMode="auto">
          <a:xfrm>
            <a:off x="7202796" y="5083178"/>
            <a:ext cx="561301" cy="405129"/>
          </a:xfrm>
          <a:prstGeom prst="rect">
            <a:avLst/>
          </a:prstGeom>
          <a:noFill/>
          <a:ln w="3175">
            <a:solidFill>
              <a:srgbClr val="B2B2B2"/>
            </a:solidFill>
          </a:ln>
        </p:spPr>
      </p:pic>
      <p:sp>
        <p:nvSpPr>
          <p:cNvPr id="100" name="Oval 99"/>
          <p:cNvSpPr/>
          <p:nvPr/>
        </p:nvSpPr>
        <p:spPr>
          <a:xfrm>
            <a:off x="7377218" y="3022600"/>
            <a:ext cx="498462" cy="324000"/>
          </a:xfrm>
          <a:prstGeom prst="ellipse">
            <a:avLst/>
          </a:prstGeom>
          <a:no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r>
              <a:rPr lang="en-US" sz="1000" b="1" dirty="0" smtClean="0">
                <a:solidFill>
                  <a:srgbClr val="000000"/>
                </a:solidFill>
                <a:latin typeface="Arial" pitchFamily="34" charset="0"/>
                <a:cs typeface="Arial" pitchFamily="34" charset="0"/>
              </a:rPr>
              <a:t>X%</a:t>
            </a:r>
          </a:p>
        </p:txBody>
      </p:sp>
      <p:sp>
        <p:nvSpPr>
          <p:cNvPr id="101" name="TextBox 100"/>
          <p:cNvSpPr txBox="1"/>
          <p:nvPr/>
        </p:nvSpPr>
        <p:spPr>
          <a:xfrm>
            <a:off x="7908074" y="2959100"/>
            <a:ext cx="1275334" cy="489534"/>
          </a:xfrm>
          <a:prstGeom prst="rect">
            <a:avLst/>
          </a:prstGeom>
          <a:noFill/>
        </p:spPr>
        <p:txBody>
          <a:bodyPr wrap="none" tIns="90000" bIns="90000" rtlCol="0" anchor="t">
            <a:spAutoFit/>
          </a:bodyPr>
          <a:lstStyle/>
          <a:p>
            <a:pPr fontAlgn="auto">
              <a:spcBef>
                <a:spcPts val="0"/>
              </a:spcBef>
              <a:spcAft>
                <a:spcPts val="0"/>
              </a:spcAft>
            </a:pPr>
            <a:r>
              <a:rPr lang="en-US" sz="1000" dirty="0" err="1" smtClean="0">
                <a:solidFill>
                  <a:srgbClr val="000000"/>
                </a:solidFill>
                <a:cs typeface="Arial" pitchFamily="34" charset="0"/>
              </a:rPr>
              <a:t>mGDP</a:t>
            </a:r>
            <a:r>
              <a:rPr lang="en-US" sz="1000" dirty="0" smtClean="0">
                <a:solidFill>
                  <a:srgbClr val="000000"/>
                </a:solidFill>
                <a:cs typeface="Arial" pitchFamily="34" charset="0"/>
              </a:rPr>
              <a:t> growth </a:t>
            </a:r>
          </a:p>
          <a:p>
            <a:pPr fontAlgn="auto">
              <a:spcBef>
                <a:spcPts val="0"/>
              </a:spcBef>
              <a:spcAft>
                <a:spcPts val="0"/>
              </a:spcAft>
            </a:pPr>
            <a:r>
              <a:rPr lang="en-US" sz="1000" dirty="0" err="1" smtClean="0">
                <a:solidFill>
                  <a:srgbClr val="000000"/>
                </a:solidFill>
                <a:cs typeface="Arial" pitchFamily="34" charset="0"/>
              </a:rPr>
              <a:t>CAGR</a:t>
            </a:r>
            <a:r>
              <a:rPr lang="en-US" sz="1000" dirty="0" smtClean="0">
                <a:solidFill>
                  <a:srgbClr val="000000"/>
                </a:solidFill>
                <a:cs typeface="Arial" pitchFamily="34" charset="0"/>
              </a:rPr>
              <a:t> 2009 - 2013</a:t>
            </a:r>
          </a:p>
        </p:txBody>
      </p:sp>
      <p:sp>
        <p:nvSpPr>
          <p:cNvPr id="46" name="Rectangle 3"/>
          <p:cNvSpPr>
            <a:spLocks noChangeArrowheads="1"/>
          </p:cNvSpPr>
          <p:nvPr/>
        </p:nvSpPr>
        <p:spPr bwMode="gray">
          <a:xfrm>
            <a:off x="420567" y="6324603"/>
            <a:ext cx="8302869" cy="328613"/>
          </a:xfrm>
          <a:prstGeom prst="rect">
            <a:avLst/>
          </a:prstGeom>
          <a:noFill/>
          <a:ln w="9525" algn="ctr">
            <a:noFill/>
            <a:miter lim="800000"/>
            <a:headEnd type="none" w="lg" len="lg"/>
            <a:tailEnd type="none" w="lg" len="lg"/>
          </a:ln>
        </p:spPr>
        <p:txBody>
          <a:bodyPr lIns="0" tIns="0" rIns="0" bIns="0" anchor="b"/>
          <a:lstStyle/>
          <a:p>
            <a:pPr fontAlgn="auto">
              <a:lnSpc>
                <a:spcPct val="90000"/>
              </a:lnSpc>
              <a:spcBef>
                <a:spcPts val="0"/>
              </a:spcBef>
              <a:spcAft>
                <a:spcPts val="0"/>
              </a:spcAft>
            </a:pPr>
            <a:r>
              <a:rPr lang="en-US" sz="800" dirty="0" smtClean="0">
                <a:solidFill>
                  <a:srgbClr val="000000"/>
                </a:solidFill>
                <a:cs typeface="Arial" pitchFamily="34" charset="0"/>
              </a:rPr>
              <a:t>Source: BCG analysis</a:t>
            </a:r>
            <a:endParaRPr lang="en-US" sz="800" dirty="0">
              <a:solidFill>
                <a:srgbClr val="000000"/>
              </a:solidFill>
              <a:cs typeface="Arial" pitchFamily="34" charset="0"/>
            </a:endParaRPr>
          </a:p>
        </p:txBody>
      </p:sp>
      <p:sp>
        <p:nvSpPr>
          <p:cNvPr id="52" name="takeaway_box"/>
          <p:cNvSpPr>
            <a:spLocks noChangeArrowheads="1"/>
          </p:cNvSpPr>
          <p:nvPr/>
        </p:nvSpPr>
        <p:spPr bwMode="gray">
          <a:xfrm>
            <a:off x="1830266" y="6051233"/>
            <a:ext cx="5484934" cy="531812"/>
          </a:xfrm>
          <a:prstGeom prst="rect">
            <a:avLst/>
          </a:prstGeom>
          <a:solidFill>
            <a:schemeClr val="tx2"/>
          </a:solidFill>
          <a:ln w="9525" algn="ctr">
            <a:solidFill>
              <a:schemeClr val="tx2"/>
            </a:solidFill>
            <a:miter lim="800000"/>
            <a:headEnd type="none" w="lg" len="lg"/>
            <a:tailEnd type="none" w="lg" len="lg"/>
          </a:ln>
        </p:spPr>
        <p:txBody>
          <a:bodyPr anchor="ctr" anchorCtr="1"/>
          <a:lstStyle/>
          <a:p>
            <a:pPr algn="ctr" fontAlgn="auto">
              <a:spcBef>
                <a:spcPts val="0"/>
              </a:spcBef>
              <a:spcAft>
                <a:spcPts val="0"/>
              </a:spcAft>
            </a:pPr>
            <a:r>
              <a:rPr lang="en-US" altLang="ko-KR" sz="1600" b="1" dirty="0" smtClean="0">
                <a:solidFill>
                  <a:srgbClr val="FFFFFF"/>
                </a:solidFill>
                <a:latin typeface="Arial"/>
              </a:rPr>
              <a:t>Exceptionally significant driver for Korea's economy; &gt;3x greater GDP contribution than other countries</a:t>
            </a:r>
            <a:endParaRPr lang="en-US" sz="1600" b="1" dirty="0">
              <a:solidFill>
                <a:srgbClr val="FFFFFF"/>
              </a:solidFill>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Object 89" hidden="1"/>
          <p:cNvGraphicFramePr>
            <a:graphicFrameLocks noChangeAspect="1"/>
          </p:cNvGraphicFramePr>
          <p:nvPr>
            <p:extLst>
              <p:ext uri="{D42A27DB-BD31-4B8C-83A1-F6EECF244321}">
                <p14:modId xmlns="" xmlns:p14="http://schemas.microsoft.com/office/powerpoint/2010/main" val="1015076036"/>
              </p:ext>
            </p:extLst>
          </p:nvPr>
        </p:nvGraphicFramePr>
        <p:xfrm>
          <a:off x="1589" y="2118"/>
          <a:ext cx="1587" cy="2116"/>
        </p:xfrm>
        <a:graphic>
          <a:graphicData uri="http://schemas.openxmlformats.org/presentationml/2006/ole">
            <p:oleObj spid="_x0000_s3074" name="think-cell Slide" r:id="rId5" imgW="360" imgH="360" progId="">
              <p:embed/>
            </p:oleObj>
          </a:graphicData>
        </a:graphic>
      </p:graphicFrame>
      <p:sp>
        <p:nvSpPr>
          <p:cNvPr id="89" name="Rectangle 88" hidden="1"/>
          <p:cNvSpPr/>
          <p:nvPr>
            <p:custDataLst>
              <p:tags r:id="rId2"/>
            </p:custDataLst>
          </p:nvPr>
        </p:nvSpPr>
        <p:spPr bwMode="gray">
          <a:xfrm>
            <a:off x="0" y="3"/>
            <a:ext cx="158750" cy="211667"/>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fontAlgn="auto">
              <a:spcBef>
                <a:spcPct val="0"/>
              </a:spcBef>
            </a:pPr>
            <a:endParaRPr lang="en-US" dirty="0" smtClean="0">
              <a:solidFill>
                <a:srgbClr val="000000"/>
              </a:solidFill>
              <a:latin typeface="Arial"/>
              <a:sym typeface="Arial"/>
            </a:endParaRPr>
          </a:p>
        </p:txBody>
      </p:sp>
      <p:pic>
        <p:nvPicPr>
          <p:cNvPr id="2" name="Picture 1"/>
          <p:cNvPicPr>
            <a:picLocks noChangeAspect="1"/>
          </p:cNvPicPr>
          <p:nvPr/>
        </p:nvPicPr>
        <p:blipFill>
          <a:blip r:embed="rId6" cstate="print"/>
          <a:stretch>
            <a:fillRect/>
          </a:stretch>
        </p:blipFill>
        <p:spPr>
          <a:xfrm>
            <a:off x="-890987" y="-52828"/>
            <a:ext cx="10352488" cy="7833309"/>
          </a:xfrm>
          <a:prstGeom prst="rect">
            <a:avLst/>
          </a:prstGeom>
        </p:spPr>
      </p:pic>
      <p:sp>
        <p:nvSpPr>
          <p:cNvPr id="27" name="Title 3"/>
          <p:cNvSpPr>
            <a:spLocks noGrp="1"/>
          </p:cNvSpPr>
          <p:nvPr>
            <p:ph type="title"/>
          </p:nvPr>
        </p:nvSpPr>
        <p:spPr>
          <a:xfrm>
            <a:off x="422031" y="161999"/>
            <a:ext cx="8301046" cy="831600"/>
          </a:xfrm>
        </p:spPr>
        <p:txBody>
          <a:bodyPr>
            <a:normAutofit fontScale="90000"/>
          </a:bodyPr>
          <a:lstStyle/>
          <a:p>
            <a:r>
              <a:rPr lang="x-none" spc="-47" dirty="0" smtClean="0">
                <a:solidFill>
                  <a:srgbClr val="177B57"/>
                </a:solidFill>
              </a:rPr>
              <a:t>Consumers </a:t>
            </a:r>
            <a:r>
              <a:rPr lang="x-none" spc="-47" dirty="0">
                <a:solidFill>
                  <a:srgbClr val="177B57"/>
                </a:solidFill>
              </a:rPr>
              <a:t>extract </a:t>
            </a:r>
            <a:r>
              <a:rPr lang="x-none" spc="-47" dirty="0" smtClean="0">
                <a:solidFill>
                  <a:srgbClr val="177B57"/>
                </a:solidFill>
              </a:rPr>
              <a:t>$3.5 trillion</a:t>
            </a:r>
            <a:br>
              <a:rPr lang="x-none" spc="-47" dirty="0" smtClean="0">
                <a:solidFill>
                  <a:srgbClr val="177B57"/>
                </a:solidFill>
              </a:rPr>
            </a:br>
            <a:r>
              <a:rPr lang="x-none" spc="-47" dirty="0" smtClean="0">
                <a:solidFill>
                  <a:srgbClr val="177B57"/>
                </a:solidFill>
              </a:rPr>
              <a:t>in value from </a:t>
            </a:r>
            <a:r>
              <a:rPr lang="x-none" spc="-47" dirty="0">
                <a:solidFill>
                  <a:srgbClr val="177B57"/>
                </a:solidFill>
              </a:rPr>
              <a:t>mobile </a:t>
            </a:r>
            <a:r>
              <a:rPr lang="en-GB" spc="-47" dirty="0" smtClean="0">
                <a:solidFill>
                  <a:srgbClr val="177B57"/>
                </a:solidFill>
              </a:rPr>
              <a:t>Internet</a:t>
            </a:r>
            <a:endParaRPr lang="en-US" spc="-47" dirty="0"/>
          </a:p>
        </p:txBody>
      </p:sp>
      <p:sp>
        <p:nvSpPr>
          <p:cNvPr id="45" name="Rectangle 44"/>
          <p:cNvSpPr/>
          <p:nvPr/>
        </p:nvSpPr>
        <p:spPr>
          <a:xfrm>
            <a:off x="5270099" y="6163287"/>
            <a:ext cx="969603" cy="246221"/>
          </a:xfrm>
          <a:prstGeom prst="rect">
            <a:avLst/>
          </a:prstGeom>
        </p:spPr>
        <p:txBody>
          <a:bodyPr wrap="square" lIns="0" tIns="0" rIns="0" bIns="0">
            <a:spAutoFit/>
          </a:bodyPr>
          <a:lstStyle/>
          <a:p>
            <a:pPr algn="ctr" fontAlgn="auto">
              <a:spcBef>
                <a:spcPts val="0"/>
              </a:spcBef>
              <a:spcAft>
                <a:spcPts val="0"/>
              </a:spcAft>
            </a:pPr>
            <a:r>
              <a:rPr lang="x-none" sz="1600" dirty="0" smtClean="0">
                <a:solidFill>
                  <a:srgbClr val="000000"/>
                </a:solidFill>
                <a:latin typeface="Arial"/>
              </a:rPr>
              <a:t>Other</a:t>
            </a:r>
            <a:endParaRPr lang="en-GB" sz="1600" dirty="0">
              <a:solidFill>
                <a:srgbClr val="000000"/>
              </a:solidFill>
              <a:latin typeface="Arial"/>
            </a:endParaRPr>
          </a:p>
        </p:txBody>
      </p:sp>
      <p:grpSp>
        <p:nvGrpSpPr>
          <p:cNvPr id="3" name="Group 63"/>
          <p:cNvGrpSpPr/>
          <p:nvPr/>
        </p:nvGrpSpPr>
        <p:grpSpPr>
          <a:xfrm>
            <a:off x="1380168" y="1449742"/>
            <a:ext cx="4853390" cy="4412435"/>
            <a:chOff x="1380168" y="1087304"/>
            <a:chExt cx="4853390" cy="3309326"/>
          </a:xfrm>
        </p:grpSpPr>
        <p:sp>
          <p:nvSpPr>
            <p:cNvPr id="26" name="Rectangle 39"/>
            <p:cNvSpPr>
              <a:spLocks noChangeArrowheads="1"/>
            </p:cNvSpPr>
            <p:nvPr/>
          </p:nvSpPr>
          <p:spPr bwMode="auto">
            <a:xfrm>
              <a:off x="5263956" y="3978752"/>
              <a:ext cx="969602" cy="400588"/>
            </a:xfrm>
            <a:prstGeom prst="rect">
              <a:avLst/>
            </a:prstGeom>
            <a:solidFill>
              <a:srgbClr val="6A8F9E"/>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1"/>
            <a:lstStyle/>
            <a:p>
              <a:pPr algn="ctr" fontAlgn="auto">
                <a:spcBef>
                  <a:spcPts val="0"/>
                </a:spcBef>
                <a:spcAft>
                  <a:spcPts val="0"/>
                </a:spcAft>
              </a:pPr>
              <a:endParaRPr lang="en-US" sz="1400" dirty="0">
                <a:solidFill>
                  <a:srgbClr val="000000"/>
                </a:solidFill>
                <a:latin typeface="Arial" pitchFamily="34" charset="0"/>
                <a:cs typeface="Arial" pitchFamily="34" charset="0"/>
              </a:endParaRPr>
            </a:p>
          </p:txBody>
        </p:sp>
        <p:sp>
          <p:nvSpPr>
            <p:cNvPr id="48" name="Rectangle 40"/>
            <p:cNvSpPr>
              <a:spLocks noChangeArrowheads="1"/>
            </p:cNvSpPr>
            <p:nvPr/>
          </p:nvSpPr>
          <p:spPr bwMode="auto">
            <a:xfrm>
              <a:off x="4294546" y="4278718"/>
              <a:ext cx="969601" cy="100621"/>
            </a:xfrm>
            <a:prstGeom prst="rect">
              <a:avLst/>
            </a:prstGeom>
            <a:solidFill>
              <a:srgbClr val="322B2A">
                <a:alpha val="8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1"/>
            <a:lstStyle/>
            <a:p>
              <a:pPr algn="ctr" fontAlgn="auto">
                <a:spcBef>
                  <a:spcPts val="0"/>
                </a:spcBef>
                <a:spcAft>
                  <a:spcPts val="0"/>
                </a:spcAft>
              </a:pPr>
              <a:endParaRPr lang="en-US" sz="1400" dirty="0">
                <a:solidFill>
                  <a:srgbClr val="FFFFFF"/>
                </a:solidFill>
                <a:latin typeface="Arial" pitchFamily="34" charset="0"/>
                <a:cs typeface="Arial" pitchFamily="34" charset="0"/>
              </a:endParaRPr>
            </a:p>
          </p:txBody>
        </p:sp>
        <p:sp>
          <p:nvSpPr>
            <p:cNvPr id="49" name="Rectangle 41"/>
            <p:cNvSpPr>
              <a:spLocks noChangeArrowheads="1"/>
            </p:cNvSpPr>
            <p:nvPr/>
          </p:nvSpPr>
          <p:spPr bwMode="auto">
            <a:xfrm>
              <a:off x="3325134" y="4168605"/>
              <a:ext cx="969602" cy="210735"/>
            </a:xfrm>
            <a:prstGeom prst="rect">
              <a:avLst/>
            </a:prstGeom>
            <a:solidFill>
              <a:srgbClr val="68217A">
                <a:alpha val="8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1"/>
            <a:lstStyle/>
            <a:p>
              <a:pPr algn="ctr" fontAlgn="auto">
                <a:spcBef>
                  <a:spcPts val="0"/>
                </a:spcBef>
                <a:spcAft>
                  <a:spcPts val="0"/>
                </a:spcAft>
              </a:pPr>
              <a:endParaRPr lang="en-US" sz="1400" dirty="0">
                <a:solidFill>
                  <a:srgbClr val="FFFFFF"/>
                </a:solidFill>
                <a:latin typeface="Arial" pitchFamily="34" charset="0"/>
                <a:cs typeface="Arial" pitchFamily="34" charset="0"/>
              </a:endParaRPr>
            </a:p>
          </p:txBody>
        </p:sp>
        <p:sp>
          <p:nvSpPr>
            <p:cNvPr id="50" name="Rectangle 42"/>
            <p:cNvSpPr>
              <a:spLocks noChangeArrowheads="1"/>
            </p:cNvSpPr>
            <p:nvPr/>
          </p:nvSpPr>
          <p:spPr bwMode="auto">
            <a:xfrm>
              <a:off x="2355722" y="2743714"/>
              <a:ext cx="969602" cy="1635626"/>
            </a:xfrm>
            <a:prstGeom prst="rect">
              <a:avLst/>
            </a:prstGeom>
            <a:solidFill>
              <a:srgbClr val="A8B1B8">
                <a:alpha val="8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1"/>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51" name="Rectangle 43"/>
            <p:cNvSpPr>
              <a:spLocks noChangeArrowheads="1"/>
            </p:cNvSpPr>
            <p:nvPr/>
          </p:nvSpPr>
          <p:spPr bwMode="auto">
            <a:xfrm>
              <a:off x="1386310" y="1087304"/>
              <a:ext cx="969602" cy="3292036"/>
            </a:xfrm>
            <a:prstGeom prst="rect">
              <a:avLst/>
            </a:prstGeom>
            <a:solidFill>
              <a:srgbClr val="A5C63B">
                <a:alpha val="8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1"/>
            <a:lstStyle/>
            <a:p>
              <a:pPr algn="ctr" fontAlgn="auto">
                <a:spcBef>
                  <a:spcPts val="0"/>
                </a:spcBef>
                <a:spcAft>
                  <a:spcPts val="0"/>
                </a:spcAft>
              </a:pPr>
              <a:endParaRPr lang="en-US" sz="1400" dirty="0">
                <a:solidFill>
                  <a:srgbClr val="000000"/>
                </a:solidFill>
                <a:latin typeface="Arial" pitchFamily="34" charset="0"/>
                <a:cs typeface="Arial" pitchFamily="34" charset="0"/>
              </a:endParaRPr>
            </a:p>
          </p:txBody>
        </p:sp>
        <p:sp>
          <p:nvSpPr>
            <p:cNvPr id="56" name="Rectangle 55"/>
            <p:cNvSpPr/>
            <p:nvPr/>
          </p:nvSpPr>
          <p:spPr>
            <a:xfrm>
              <a:off x="1380168" y="1087304"/>
              <a:ext cx="969602" cy="507831"/>
            </a:xfrm>
            <a:prstGeom prst="rect">
              <a:avLst/>
            </a:prstGeom>
          </p:spPr>
          <p:txBody>
            <a:bodyPr wrap="square" lIns="0" rIns="0">
              <a:spAutoFit/>
            </a:bodyPr>
            <a:lstStyle/>
            <a:p>
              <a:pPr algn="ctr" fontAlgn="auto">
                <a:spcBef>
                  <a:spcPts val="0"/>
                </a:spcBef>
                <a:spcAft>
                  <a:spcPts val="0"/>
                </a:spcAft>
              </a:pPr>
              <a:r>
                <a:rPr lang="en-GB" sz="1900" b="1" dirty="0" smtClean="0">
                  <a:solidFill>
                    <a:srgbClr val="000000"/>
                  </a:solidFill>
                  <a:cs typeface="Arial" pitchFamily="34" charset="0"/>
                </a:rPr>
                <a:t>$2,049bn</a:t>
              </a:r>
              <a:endParaRPr lang="en-GB" sz="1800" dirty="0">
                <a:solidFill>
                  <a:srgbClr val="000000"/>
                </a:solidFill>
                <a:latin typeface="Arial"/>
              </a:endParaRPr>
            </a:p>
          </p:txBody>
        </p:sp>
        <p:sp>
          <p:nvSpPr>
            <p:cNvPr id="57" name="Rectangle 56"/>
            <p:cNvSpPr/>
            <p:nvPr/>
          </p:nvSpPr>
          <p:spPr>
            <a:xfrm>
              <a:off x="2354537" y="2706352"/>
              <a:ext cx="969602" cy="507831"/>
            </a:xfrm>
            <a:prstGeom prst="rect">
              <a:avLst/>
            </a:prstGeom>
          </p:spPr>
          <p:txBody>
            <a:bodyPr wrap="square" lIns="0" rIns="0">
              <a:spAutoFit/>
            </a:bodyPr>
            <a:lstStyle/>
            <a:p>
              <a:pPr algn="ctr" fontAlgn="auto">
                <a:spcBef>
                  <a:spcPts val="0"/>
                </a:spcBef>
                <a:spcAft>
                  <a:spcPts val="0"/>
                </a:spcAft>
              </a:pPr>
              <a:r>
                <a:rPr lang="en-GB" sz="1900" b="1" dirty="0" smtClean="0">
                  <a:solidFill>
                    <a:srgbClr val="000000"/>
                  </a:solidFill>
                  <a:cs typeface="Arial" pitchFamily="34" charset="0"/>
                </a:rPr>
                <a:t>$1,017bn</a:t>
              </a:r>
              <a:endParaRPr lang="en-GB" sz="1800" dirty="0">
                <a:solidFill>
                  <a:srgbClr val="000000"/>
                </a:solidFill>
                <a:latin typeface="Arial"/>
              </a:endParaRPr>
            </a:p>
          </p:txBody>
        </p:sp>
        <p:sp>
          <p:nvSpPr>
            <p:cNvPr id="58" name="Rectangle 57"/>
            <p:cNvSpPr/>
            <p:nvPr/>
          </p:nvSpPr>
          <p:spPr>
            <a:xfrm>
              <a:off x="3323328" y="4108089"/>
              <a:ext cx="969602" cy="288541"/>
            </a:xfrm>
            <a:prstGeom prst="rect">
              <a:avLst/>
            </a:prstGeom>
          </p:spPr>
          <p:txBody>
            <a:bodyPr wrap="square" lIns="0" rIns="0">
              <a:spAutoFit/>
            </a:bodyPr>
            <a:lstStyle/>
            <a:p>
              <a:pPr algn="ctr" fontAlgn="auto">
                <a:spcBef>
                  <a:spcPts val="0"/>
                </a:spcBef>
                <a:spcAft>
                  <a:spcPts val="0"/>
                </a:spcAft>
              </a:pPr>
              <a:r>
                <a:rPr lang="en-GB" sz="1900" b="1" dirty="0" smtClean="0">
                  <a:solidFill>
                    <a:srgbClr val="FFFFFF"/>
                  </a:solidFill>
                  <a:cs typeface="Arial" pitchFamily="34" charset="0"/>
                </a:rPr>
                <a:t>$131bn</a:t>
              </a:r>
              <a:endParaRPr lang="en-GB" sz="1800" dirty="0">
                <a:solidFill>
                  <a:srgbClr val="FFFFFF"/>
                </a:solidFill>
                <a:latin typeface="Arial"/>
              </a:endParaRPr>
            </a:p>
          </p:txBody>
        </p:sp>
        <p:sp>
          <p:nvSpPr>
            <p:cNvPr id="59" name="Rectangle 58"/>
            <p:cNvSpPr/>
            <p:nvPr/>
          </p:nvSpPr>
          <p:spPr>
            <a:xfrm>
              <a:off x="4295473" y="3973977"/>
              <a:ext cx="969601" cy="288541"/>
            </a:xfrm>
            <a:prstGeom prst="rect">
              <a:avLst/>
            </a:prstGeom>
          </p:spPr>
          <p:txBody>
            <a:bodyPr wrap="square" lIns="0" rIns="0">
              <a:spAutoFit/>
            </a:bodyPr>
            <a:lstStyle/>
            <a:p>
              <a:pPr algn="ctr" fontAlgn="auto">
                <a:spcBef>
                  <a:spcPts val="0"/>
                </a:spcBef>
                <a:spcAft>
                  <a:spcPts val="0"/>
                </a:spcAft>
              </a:pPr>
              <a:r>
                <a:rPr lang="en-GB" sz="1900" b="1" dirty="0">
                  <a:solidFill>
                    <a:srgbClr val="000000"/>
                  </a:solidFill>
                  <a:cs typeface="Arial" pitchFamily="34" charset="0"/>
                </a:rPr>
                <a:t>$63bn</a:t>
              </a:r>
            </a:p>
          </p:txBody>
        </p:sp>
        <p:sp>
          <p:nvSpPr>
            <p:cNvPr id="47" name="Rectangle 46"/>
            <p:cNvSpPr/>
            <p:nvPr/>
          </p:nvSpPr>
          <p:spPr>
            <a:xfrm>
              <a:off x="5263956" y="3915098"/>
              <a:ext cx="969602" cy="288541"/>
            </a:xfrm>
            <a:prstGeom prst="rect">
              <a:avLst/>
            </a:prstGeom>
          </p:spPr>
          <p:txBody>
            <a:bodyPr wrap="square" lIns="0" rIns="0">
              <a:spAutoFit/>
            </a:bodyPr>
            <a:lstStyle/>
            <a:p>
              <a:pPr algn="ctr" fontAlgn="auto">
                <a:spcBef>
                  <a:spcPts val="0"/>
                </a:spcBef>
                <a:spcAft>
                  <a:spcPts val="0"/>
                </a:spcAft>
              </a:pPr>
              <a:r>
                <a:rPr lang="en-GB" sz="1900" b="1" dirty="0" smtClean="0">
                  <a:solidFill>
                    <a:srgbClr val="FFFFFF"/>
                  </a:solidFill>
                  <a:cs typeface="Arial" pitchFamily="34" charset="0"/>
                </a:rPr>
                <a:t>$250bn</a:t>
              </a:r>
              <a:endParaRPr lang="en-GB" sz="1800" dirty="0">
                <a:solidFill>
                  <a:srgbClr val="FFFFFF"/>
                </a:solidFill>
                <a:latin typeface="Arial"/>
              </a:endParaRPr>
            </a:p>
          </p:txBody>
        </p:sp>
      </p:grpSp>
      <p:pic>
        <p:nvPicPr>
          <p:cNvPr id="25" name="Picture 7" descr="http://th07.deviantart.net/fs41/PRE/f/2009/040/a/d/Apple_Logo_by_SA_08.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536456" y="5842990"/>
            <a:ext cx="602017" cy="930347"/>
          </a:xfrm>
          <a:prstGeom prst="rect">
            <a:avLst/>
          </a:prstGeom>
          <a:noFill/>
        </p:spPr>
      </p:pic>
      <p:pic>
        <p:nvPicPr>
          <p:cNvPr id="29" name="Picture 10"/>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373611" y="5824740"/>
            <a:ext cx="983017" cy="983017"/>
          </a:xfrm>
          <a:prstGeom prst="rect">
            <a:avLst/>
          </a:prstGeom>
          <a:noFill/>
          <a:ln w="9525">
            <a:noFill/>
            <a:miter lim="800000"/>
            <a:headEnd/>
            <a:tailEnd/>
          </a:ln>
        </p:spPr>
      </p:pic>
      <p:pic>
        <p:nvPicPr>
          <p:cNvPr id="31" name="Picture 12" descr="C:\Users\Bartlett Ian\Downloads\blackberry-logo-vectorlogo-blackberry-vector-logo-tmtbbwpl.png"/>
          <p:cNvPicPr>
            <a:picLocks noChangeAspect="1" noChangeArrowheads="1"/>
          </p:cNvPicPr>
          <p:nvPr/>
        </p:nvPicPr>
        <p:blipFill>
          <a:blip r:embed="rId9" cstate="print"/>
          <a:srcRect/>
          <a:stretch>
            <a:fillRect/>
          </a:stretch>
        </p:blipFill>
        <p:spPr bwMode="auto">
          <a:xfrm>
            <a:off x="4408509" y="6011596"/>
            <a:ext cx="688146" cy="656520"/>
          </a:xfrm>
          <a:prstGeom prst="rect">
            <a:avLst/>
          </a:prstGeom>
          <a:noFill/>
        </p:spPr>
      </p:pic>
      <p:pic>
        <p:nvPicPr>
          <p:cNvPr id="34" name="Picture 33"/>
          <p:cNvPicPr>
            <a:picLocks noChangeAspect="1"/>
          </p:cNvPicPr>
          <p:nvPr/>
        </p:nvPicPr>
        <p:blipFill>
          <a:blip r:embed="rId10" cstate="print"/>
          <a:srcRect r="84658"/>
          <a:stretch>
            <a:fillRect/>
          </a:stretch>
        </p:blipFill>
        <p:spPr>
          <a:xfrm>
            <a:off x="3464284" y="5913007"/>
            <a:ext cx="687695" cy="849800"/>
          </a:xfrm>
          <a:prstGeom prst="rect">
            <a:avLst/>
          </a:prstGeom>
          <a:noFill/>
          <a:ln>
            <a:noFill/>
          </a:ln>
        </p:spPr>
      </p:pic>
      <p:sp>
        <p:nvSpPr>
          <p:cNvPr id="46" name="Rectangle 45"/>
          <p:cNvSpPr/>
          <p:nvPr/>
        </p:nvSpPr>
        <p:spPr>
          <a:xfrm>
            <a:off x="6653050" y="2647917"/>
            <a:ext cx="2490952" cy="3195073"/>
          </a:xfrm>
          <a:prstGeom prst="rect">
            <a:avLst/>
          </a:prstGeom>
          <a:solidFill>
            <a:srgbClr val="E2E2E2">
              <a:alpha val="6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7287" tIns="105597" rIns="107287" bIns="105597" rtlCol="0" anchor="ctr" anchorCtr="0"/>
          <a:lstStyle/>
          <a:p>
            <a:pPr algn="ctr" fontAlgn="auto">
              <a:spcBef>
                <a:spcPts val="0"/>
              </a:spcBef>
              <a:spcAft>
                <a:spcPts val="0"/>
              </a:spcAft>
            </a:pPr>
            <a:endParaRPr lang="en-GB" sz="1600" dirty="0" smtClean="0">
              <a:solidFill>
                <a:srgbClr val="000000"/>
              </a:solidFill>
              <a:latin typeface="Arial" pitchFamily="34" charset="0"/>
              <a:cs typeface="Arial" pitchFamily="34" charset="0"/>
            </a:endParaRPr>
          </a:p>
        </p:txBody>
      </p:sp>
      <p:sp>
        <p:nvSpPr>
          <p:cNvPr id="28" name="Rectangle 27"/>
          <p:cNvSpPr/>
          <p:nvPr/>
        </p:nvSpPr>
        <p:spPr>
          <a:xfrm>
            <a:off x="2940439" y="2902884"/>
            <a:ext cx="5974035" cy="2211474"/>
          </a:xfrm>
          <a:prstGeom prst="rect">
            <a:avLst/>
          </a:prstGeom>
        </p:spPr>
        <p:txBody>
          <a:bodyPr lIns="107287" tIns="53643" rIns="107287" bIns="53643">
            <a:spAutoFit/>
          </a:bodyPr>
          <a:lstStyle/>
          <a:p>
            <a:pPr algn="r" fontAlgn="auto">
              <a:lnSpc>
                <a:spcPts val="4107"/>
              </a:lnSpc>
              <a:spcBef>
                <a:spcPts val="0"/>
              </a:spcBef>
              <a:spcAft>
                <a:spcPts val="0"/>
              </a:spcAft>
            </a:pPr>
            <a:r>
              <a:rPr lang="en-GB" sz="3800" spc="-235" dirty="0" smtClean="0">
                <a:solidFill>
                  <a:srgbClr val="000000"/>
                </a:solidFill>
                <a:cs typeface="Arial" pitchFamily="34" charset="0"/>
              </a:rPr>
              <a:t>Annual total </a:t>
            </a:r>
          </a:p>
          <a:p>
            <a:pPr algn="r" fontAlgn="auto">
              <a:lnSpc>
                <a:spcPts val="4107"/>
              </a:lnSpc>
              <a:spcBef>
                <a:spcPts val="0"/>
              </a:spcBef>
              <a:spcAft>
                <a:spcPts val="0"/>
              </a:spcAft>
            </a:pPr>
            <a:r>
              <a:rPr lang="en-GB" sz="3800" spc="-235" dirty="0" smtClean="0">
                <a:solidFill>
                  <a:srgbClr val="000000"/>
                </a:solidFill>
                <a:cs typeface="Arial" pitchFamily="34" charset="0"/>
              </a:rPr>
              <a:t>consumer</a:t>
            </a:r>
            <a:br>
              <a:rPr lang="en-GB" sz="3800" spc="-235" dirty="0" smtClean="0">
                <a:solidFill>
                  <a:srgbClr val="000000"/>
                </a:solidFill>
                <a:cs typeface="Arial" pitchFamily="34" charset="0"/>
              </a:rPr>
            </a:br>
            <a:r>
              <a:rPr lang="en-GB" sz="3800" spc="-235" dirty="0" smtClean="0">
                <a:solidFill>
                  <a:srgbClr val="000000"/>
                </a:solidFill>
                <a:cs typeface="Arial" pitchFamily="34" charset="0"/>
              </a:rPr>
              <a:t>surplus</a:t>
            </a:r>
          </a:p>
          <a:p>
            <a:pPr algn="r" fontAlgn="auto">
              <a:lnSpc>
                <a:spcPts val="4107"/>
              </a:lnSpc>
              <a:spcBef>
                <a:spcPts val="0"/>
              </a:spcBef>
              <a:spcAft>
                <a:spcPts val="0"/>
              </a:spcAft>
            </a:pPr>
            <a:r>
              <a:rPr lang="en-GB" sz="3800" spc="-235" dirty="0" smtClean="0">
                <a:solidFill>
                  <a:srgbClr val="000000"/>
                </a:solidFill>
                <a:cs typeface="Arial" pitchFamily="34" charset="0"/>
              </a:rPr>
              <a:t>$3.5tr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 name="Object 116" hidden="1"/>
          <p:cNvGraphicFramePr>
            <a:graphicFrameLocks noChangeAspect="1"/>
          </p:cNvGraphicFramePr>
          <p:nvPr/>
        </p:nvGraphicFramePr>
        <p:xfrm>
          <a:off x="1589" y="2118"/>
          <a:ext cx="1587" cy="2116"/>
        </p:xfrm>
        <a:graphic>
          <a:graphicData uri="http://schemas.openxmlformats.org/presentationml/2006/ole">
            <p:oleObj spid="_x0000_s4098" name="think-cell Slide" r:id="rId4" imgW="360" imgH="360" progId="">
              <p:embed/>
            </p:oleObj>
          </a:graphicData>
        </a:graphic>
      </p:graphicFrame>
      <p:pic>
        <p:nvPicPr>
          <p:cNvPr id="3" name="Picture 4"/>
          <p:cNvPicPr>
            <a:picLocks noChangeAspect="1" noChangeArrowheads="1"/>
          </p:cNvPicPr>
          <p:nvPr/>
        </p:nvPicPr>
        <p:blipFill>
          <a:blip r:embed="rId5" cstate="print"/>
          <a:srcRect/>
          <a:stretch>
            <a:fillRect/>
          </a:stretch>
        </p:blipFill>
        <p:spPr bwMode="auto">
          <a:xfrm>
            <a:off x="-34927" y="-20817"/>
            <a:ext cx="9737144" cy="7305144"/>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GB" dirty="0" smtClean="0">
                <a:solidFill>
                  <a:schemeClr val="bg1"/>
                </a:solidFill>
              </a:rPr>
              <a:t>Mobile Internet creates jobs too</a:t>
            </a:r>
            <a:br>
              <a:rPr lang="en-GB" dirty="0" smtClean="0">
                <a:solidFill>
                  <a:schemeClr val="bg1"/>
                </a:solidFill>
              </a:rPr>
            </a:br>
            <a:endParaRPr lang="en-US" dirty="0">
              <a:solidFill>
                <a:schemeClr val="bg1"/>
              </a:solidFill>
            </a:endParaRPr>
          </a:p>
        </p:txBody>
      </p:sp>
      <p:sp>
        <p:nvSpPr>
          <p:cNvPr id="11" name="Rectangle 10"/>
          <p:cNvSpPr/>
          <p:nvPr/>
        </p:nvSpPr>
        <p:spPr>
          <a:xfrm>
            <a:off x="4195392" y="620099"/>
            <a:ext cx="4805735" cy="2555157"/>
          </a:xfrm>
          <a:prstGeom prst="rect">
            <a:avLst/>
          </a:prstGeom>
        </p:spPr>
        <p:txBody>
          <a:bodyPr wrap="square" lIns="107287" tIns="53643" rIns="107287" bIns="53643">
            <a:spAutoFit/>
          </a:bodyPr>
          <a:lstStyle/>
          <a:p>
            <a:pPr algn="r" fontAlgn="auto">
              <a:lnSpc>
                <a:spcPts val="4459"/>
              </a:lnSpc>
              <a:spcBef>
                <a:spcPts val="0"/>
              </a:spcBef>
              <a:spcAft>
                <a:spcPts val="0"/>
              </a:spcAft>
            </a:pPr>
            <a:r>
              <a:rPr lang="en-GB" sz="4200" spc="-235" dirty="0" smtClean="0">
                <a:solidFill>
                  <a:srgbClr val="FFFFFF"/>
                </a:solidFill>
                <a:cs typeface="Arial" pitchFamily="34" charset="0"/>
              </a:rPr>
              <a:t>World class</a:t>
            </a:r>
            <a:br>
              <a:rPr lang="en-GB" sz="4200" spc="-235" dirty="0" smtClean="0">
                <a:solidFill>
                  <a:srgbClr val="FFFFFF"/>
                </a:solidFill>
                <a:cs typeface="Arial" pitchFamily="34" charset="0"/>
              </a:rPr>
            </a:br>
            <a:r>
              <a:rPr lang="en-GB" sz="4200" spc="-235" dirty="0" smtClean="0">
                <a:solidFill>
                  <a:srgbClr val="FFFFFF"/>
                </a:solidFill>
                <a:cs typeface="Arial" pitchFamily="34" charset="0"/>
              </a:rPr>
              <a:t>developers</a:t>
            </a:r>
          </a:p>
          <a:p>
            <a:pPr algn="r" fontAlgn="auto">
              <a:spcBef>
                <a:spcPts val="0"/>
              </a:spcBef>
              <a:spcAft>
                <a:spcPts val="0"/>
              </a:spcAft>
            </a:pPr>
            <a:r>
              <a:rPr lang="en-GB" sz="2800" b="1" spc="-176" dirty="0" err="1" smtClean="0">
                <a:solidFill>
                  <a:srgbClr val="FFFFFF"/>
                </a:solidFill>
                <a:cs typeface="Arial" pitchFamily="34" charset="0"/>
              </a:rPr>
              <a:t>MindCandy</a:t>
            </a:r>
            <a:endParaRPr lang="en-GB" sz="2800" b="1" spc="-176" dirty="0" smtClean="0">
              <a:solidFill>
                <a:srgbClr val="FFFFFF"/>
              </a:solidFill>
              <a:cs typeface="Arial" pitchFamily="34" charset="0"/>
            </a:endParaRPr>
          </a:p>
          <a:p>
            <a:pPr algn="r" fontAlgn="auto">
              <a:spcBef>
                <a:spcPts val="0"/>
              </a:spcBef>
              <a:spcAft>
                <a:spcPts val="0"/>
              </a:spcAft>
            </a:pPr>
            <a:r>
              <a:rPr lang="en-GB" sz="2800" b="1" spc="-176" dirty="0" smtClean="0">
                <a:solidFill>
                  <a:srgbClr val="FFFFFF"/>
                </a:solidFill>
                <a:cs typeface="Arial" pitchFamily="34" charset="0"/>
              </a:rPr>
              <a:t>Papaya, </a:t>
            </a:r>
            <a:r>
              <a:rPr lang="en-GB" sz="2800" b="1" spc="-176" dirty="0" err="1" smtClean="0">
                <a:solidFill>
                  <a:srgbClr val="FFFFFF"/>
                </a:solidFill>
                <a:cs typeface="Arial" pitchFamily="34" charset="0"/>
              </a:rPr>
              <a:t>Wooga</a:t>
            </a:r>
            <a:r>
              <a:rPr lang="en-GB" sz="2800" b="1" spc="-176" dirty="0" smtClean="0">
                <a:solidFill>
                  <a:srgbClr val="FFFFFF"/>
                </a:solidFill>
                <a:cs typeface="Arial" pitchFamily="34" charset="0"/>
              </a:rPr>
              <a:t>,  </a:t>
            </a:r>
            <a:br>
              <a:rPr lang="en-GB" sz="2800" b="1" spc="-176" dirty="0" smtClean="0">
                <a:solidFill>
                  <a:srgbClr val="FFFFFF"/>
                </a:solidFill>
                <a:cs typeface="Arial" pitchFamily="34" charset="0"/>
              </a:rPr>
            </a:br>
            <a:r>
              <a:rPr lang="en-GB" sz="2800" b="1" spc="-176" dirty="0" err="1" smtClean="0">
                <a:solidFill>
                  <a:srgbClr val="FFFFFF"/>
                </a:solidFill>
                <a:cs typeface="Arial" pitchFamily="34" charset="0"/>
              </a:rPr>
              <a:t>ColorNote</a:t>
            </a:r>
            <a:r>
              <a:rPr lang="en-GB" sz="2800" b="1" spc="-176" dirty="0" smtClean="0">
                <a:solidFill>
                  <a:srgbClr val="FFFFFF"/>
                </a:solidFill>
                <a:cs typeface="Arial" pitchFamily="34" charset="0"/>
              </a:rPr>
              <a:t>, Pandora</a:t>
            </a:r>
          </a:p>
        </p:txBody>
      </p:sp>
      <p:pic>
        <p:nvPicPr>
          <p:cNvPr id="90116"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919656" y="930826"/>
            <a:ext cx="5149287" cy="2288571"/>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0116"/>
                                        </p:tgtEl>
                                        <p:attrNameLst>
                                          <p:attrName>style.visibility</p:attrName>
                                        </p:attrNameLst>
                                      </p:cBhvr>
                                      <p:to>
                                        <p:strVal val="visible"/>
                                      </p:to>
                                    </p:set>
                                    <p:animEffect transition="in" filter="fade">
                                      <p:cBhvr>
                                        <p:cTn id="7" dur="500"/>
                                        <p:tgtEl>
                                          <p:spTgt spid="90116"/>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nvGraphicFramePr>
        <p:xfrm>
          <a:off x="1466" y="1591"/>
          <a:ext cx="1465" cy="1587"/>
        </p:xfrm>
        <a:graphic>
          <a:graphicData uri="http://schemas.openxmlformats.org/presentationml/2006/ole">
            <p:oleObj spid="_x0000_s5122" name="think-cell Slide" r:id="rId19" imgW="360" imgH="360" progId="">
              <p:embed/>
            </p:oleObj>
          </a:graphicData>
        </a:graphic>
      </p:graphicFrame>
      <p:sp>
        <p:nvSpPr>
          <p:cNvPr id="9" name="Rectangle 8" hidden="1"/>
          <p:cNvSpPr/>
          <p:nvPr>
            <p:custDataLst>
              <p:tags r:id="rId2"/>
            </p:custDataLst>
          </p:nvPr>
        </p:nvSpPr>
        <p:spPr bwMode="gray">
          <a:xfrm>
            <a:off x="0" y="0"/>
            <a:ext cx="146538" cy="15875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fontAlgn="auto">
              <a:spcBef>
                <a:spcPct val="0"/>
              </a:spcBef>
            </a:pPr>
            <a:endParaRPr lang="en-US" sz="1000" dirty="0" smtClean="0">
              <a:solidFill>
                <a:srgbClr val="000000"/>
              </a:solidFill>
              <a:latin typeface="Arial"/>
              <a:sym typeface="Arial"/>
            </a:endParaRPr>
          </a:p>
        </p:txBody>
      </p:sp>
      <p:sp>
        <p:nvSpPr>
          <p:cNvPr id="2" name="Title 1"/>
          <p:cNvSpPr>
            <a:spLocks noGrp="1"/>
          </p:cNvSpPr>
          <p:nvPr>
            <p:ph type="title"/>
          </p:nvPr>
        </p:nvSpPr>
        <p:spPr>
          <a:xfrm>
            <a:off x="457200" y="125760"/>
            <a:ext cx="8229600" cy="1143000"/>
          </a:xfrm>
        </p:spPr>
        <p:txBody>
          <a:bodyPr>
            <a:noAutofit/>
          </a:bodyPr>
          <a:lstStyle/>
          <a:p>
            <a:r>
              <a:rPr lang="en-US" sz="2400" dirty="0" smtClean="0"/>
              <a:t>Mobile Leaders grew 4 p.p. faster than Laggards in terms of revenues and jobs over the past 3 years</a:t>
            </a:r>
            <a:endParaRPr lang="en-US" sz="2400" dirty="0"/>
          </a:p>
        </p:txBody>
      </p:sp>
      <p:sp>
        <p:nvSpPr>
          <p:cNvPr id="4" name="ColumnHeader"/>
          <p:cNvSpPr>
            <a:spLocks noChangeArrowheads="1"/>
          </p:cNvSpPr>
          <p:nvPr/>
        </p:nvSpPr>
        <p:spPr bwMode="gray">
          <a:xfrm>
            <a:off x="420567" y="1117930"/>
            <a:ext cx="3796811" cy="920420"/>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lIns="0" tIns="89999" rIns="0" bIns="89999" anchor="b">
            <a:spAutoFit/>
          </a:bodyPr>
          <a:lstStyle/>
          <a:p>
            <a:pPr algn="ctr" fontAlgn="auto">
              <a:spcBef>
                <a:spcPts val="0"/>
              </a:spcBef>
              <a:spcAft>
                <a:spcPts val="0"/>
              </a:spcAft>
            </a:pPr>
            <a:r>
              <a:rPr lang="en-US" sz="1600" b="1" dirty="0" smtClean="0">
                <a:solidFill>
                  <a:srgbClr val="000000"/>
                </a:solidFill>
                <a:cs typeface="Arial" pitchFamily="34" charset="0"/>
              </a:rPr>
              <a:t>With ~4% annual growth, mobile leaders report higher </a:t>
            </a:r>
            <a:r>
              <a:rPr lang="en-US" sz="1600" b="1" u="sng" dirty="0" smtClean="0">
                <a:solidFill>
                  <a:srgbClr val="000000"/>
                </a:solidFill>
                <a:cs typeface="Arial" pitchFamily="34" charset="0"/>
              </a:rPr>
              <a:t>revenue growth</a:t>
            </a:r>
            <a:r>
              <a:rPr lang="en-US" sz="1600" b="1" dirty="0" smtClean="0">
                <a:solidFill>
                  <a:srgbClr val="000000"/>
                </a:solidFill>
                <a:cs typeface="Arial" pitchFamily="34" charset="0"/>
              </a:rPr>
              <a:t> than peers...</a:t>
            </a:r>
            <a:endParaRPr lang="en-US" sz="1600" b="1" dirty="0">
              <a:solidFill>
                <a:srgbClr val="000000"/>
              </a:solidFill>
              <a:cs typeface="Arial" pitchFamily="34" charset="0"/>
            </a:endParaRPr>
          </a:p>
        </p:txBody>
      </p:sp>
      <p:sp>
        <p:nvSpPr>
          <p:cNvPr id="6" name="ColumnHeader"/>
          <p:cNvSpPr>
            <a:spLocks noChangeArrowheads="1"/>
          </p:cNvSpPr>
          <p:nvPr/>
        </p:nvSpPr>
        <p:spPr bwMode="gray">
          <a:xfrm>
            <a:off x="4926624" y="1361242"/>
            <a:ext cx="3796812"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tIns="91440" bIns="91440" anchor="b">
            <a:spAutoFit/>
          </a:bodyPr>
          <a:lstStyle/>
          <a:p>
            <a:pPr algn="ctr" fontAlgn="auto">
              <a:spcBef>
                <a:spcPts val="0"/>
              </a:spcBef>
              <a:spcAft>
                <a:spcPts val="0"/>
              </a:spcAft>
            </a:pPr>
            <a:r>
              <a:rPr lang="en-US" sz="1600" b="1" dirty="0" smtClean="0">
                <a:solidFill>
                  <a:srgbClr val="000000"/>
                </a:solidFill>
                <a:cs typeface="Arial" pitchFamily="34" charset="0"/>
              </a:rPr>
              <a:t>...With a similar patterns </a:t>
            </a:r>
          </a:p>
          <a:p>
            <a:pPr algn="ctr" fontAlgn="auto">
              <a:spcBef>
                <a:spcPts val="0"/>
              </a:spcBef>
              <a:spcAft>
                <a:spcPts val="0"/>
              </a:spcAft>
            </a:pPr>
            <a:r>
              <a:rPr lang="en-US" sz="1600" b="1" dirty="0" smtClean="0">
                <a:solidFill>
                  <a:srgbClr val="000000"/>
                </a:solidFill>
                <a:cs typeface="Arial" pitchFamily="34" charset="0"/>
              </a:rPr>
              <a:t>also seen in terms of </a:t>
            </a:r>
            <a:r>
              <a:rPr lang="en-US" sz="1600" b="1" u="sng" dirty="0" smtClean="0">
                <a:solidFill>
                  <a:srgbClr val="000000"/>
                </a:solidFill>
                <a:cs typeface="Arial" pitchFamily="34" charset="0"/>
              </a:rPr>
              <a:t>job growth</a:t>
            </a:r>
            <a:endParaRPr lang="en-US" sz="1600" b="1" u="sng" dirty="0">
              <a:solidFill>
                <a:srgbClr val="000000"/>
              </a:solidFill>
              <a:cs typeface="Arial" pitchFamily="34" charset="0"/>
            </a:endParaRPr>
          </a:p>
        </p:txBody>
      </p:sp>
      <p:graphicFrame>
        <p:nvGraphicFramePr>
          <p:cNvPr id="11" name="Object 10"/>
          <p:cNvGraphicFramePr>
            <a:graphicFrameLocks noChangeAspect="1"/>
          </p:cNvGraphicFramePr>
          <p:nvPr/>
        </p:nvGraphicFramePr>
        <p:xfrm>
          <a:off x="211017" y="3086100"/>
          <a:ext cx="4097340" cy="2743200"/>
        </p:xfrm>
        <a:graphic>
          <a:graphicData uri="http://schemas.openxmlformats.org/presentationml/2006/ole">
            <p:oleObj spid="_x0000_s5123" name="Chart" r:id="rId20" imgW="4438445" imgH="2743200" progId="MSGraph.Chart.8">
              <p:embed followColorScheme="full"/>
            </p:oleObj>
          </a:graphicData>
        </a:graphic>
      </p:graphicFrame>
      <p:sp>
        <p:nvSpPr>
          <p:cNvPr id="24" name="Text Placeholder 17"/>
          <p:cNvSpPr>
            <a:spLocks noGrp="1"/>
          </p:cNvSpPr>
          <p:nvPr>
            <p:custDataLst>
              <p:tags r:id="rId3"/>
            </p:custDataLst>
          </p:nvPr>
        </p:nvSpPr>
        <p:spPr bwMode="gray">
          <a:xfrm>
            <a:off x="3761643" y="5699125"/>
            <a:ext cx="373673"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EAB07877-A511-47B2-ADDB-23C0A106672A}" type="datetime'''Le''''''a''''d''''''''e''''''''''''''''''''''''r'''''''''">
              <a:rPr lang="en-US" sz="1000" b="0" smtClean="0">
                <a:solidFill>
                  <a:srgbClr val="000000"/>
                </a:solidFill>
                <a:latin typeface="Arial"/>
                <a:sym typeface="Arial"/>
              </a:rPr>
              <a:pPr algn="ctr" fontAlgn="auto">
                <a:spcBef>
                  <a:spcPct val="0"/>
                </a:spcBef>
              </a:pPr>
              <a:t>Leader</a:t>
            </a:fld>
            <a:endParaRPr lang="en-US" sz="1000" b="0">
              <a:solidFill>
                <a:srgbClr val="000000"/>
              </a:solidFill>
              <a:latin typeface="Arial"/>
              <a:sym typeface="Arial"/>
            </a:endParaRPr>
          </a:p>
        </p:txBody>
      </p:sp>
      <p:sp>
        <p:nvSpPr>
          <p:cNvPr id="23" name="Text Placeholder 16"/>
          <p:cNvSpPr>
            <a:spLocks noGrp="1"/>
          </p:cNvSpPr>
          <p:nvPr>
            <p:custDataLst>
              <p:tags r:id="rId4"/>
            </p:custDataLst>
          </p:nvPr>
        </p:nvSpPr>
        <p:spPr bwMode="gray">
          <a:xfrm>
            <a:off x="3197471" y="5699125"/>
            <a:ext cx="454269"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E2D7086A-5F7F-40B8-B1E6-68340F6A2FC5}" type="datetime'''''''''''''''Fo''l''''''l''o''w''''''''''''''''''''e''''r'''">
              <a:rPr lang="en-US" sz="1000" b="0" smtClean="0">
                <a:solidFill>
                  <a:srgbClr val="000000"/>
                </a:solidFill>
                <a:latin typeface="Arial"/>
                <a:sym typeface="Arial"/>
              </a:rPr>
              <a:pPr algn="ctr" fontAlgn="auto">
                <a:spcBef>
                  <a:spcPct val="0"/>
                </a:spcBef>
              </a:pPr>
              <a:t>Follower</a:t>
            </a:fld>
            <a:endParaRPr lang="en-US" sz="1000" b="0">
              <a:solidFill>
                <a:srgbClr val="000000"/>
              </a:solidFill>
              <a:latin typeface="Arial"/>
              <a:sym typeface="Arial"/>
            </a:endParaRPr>
          </a:p>
        </p:txBody>
      </p:sp>
      <p:sp>
        <p:nvSpPr>
          <p:cNvPr id="22" name="Text Placeholder 15"/>
          <p:cNvSpPr>
            <a:spLocks noGrp="1"/>
          </p:cNvSpPr>
          <p:nvPr>
            <p:custDataLst>
              <p:tags r:id="rId5"/>
            </p:custDataLst>
          </p:nvPr>
        </p:nvSpPr>
        <p:spPr bwMode="gray">
          <a:xfrm>
            <a:off x="2683119" y="5699125"/>
            <a:ext cx="438150"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3D5D8841-5893-40B6-A5EE-94511969B26A}" type="datetime'''''''''''L''''''''''''''''''''''''a''''''gg''ar''''''d'''">
              <a:rPr lang="en-US" sz="1000" b="0" smtClean="0">
                <a:solidFill>
                  <a:srgbClr val="000000"/>
                </a:solidFill>
                <a:latin typeface="Arial"/>
                <a:sym typeface="Arial"/>
              </a:rPr>
              <a:pPr algn="ctr" fontAlgn="auto">
                <a:spcBef>
                  <a:spcPct val="0"/>
                </a:spcBef>
              </a:pPr>
              <a:t>Laggard</a:t>
            </a:fld>
            <a:endParaRPr lang="en-US" sz="1000" b="0">
              <a:solidFill>
                <a:srgbClr val="000000"/>
              </a:solidFill>
              <a:latin typeface="Arial"/>
              <a:sym typeface="Arial"/>
            </a:endParaRPr>
          </a:p>
        </p:txBody>
      </p:sp>
      <p:sp>
        <p:nvSpPr>
          <p:cNvPr id="20" name="Text Placeholder 13"/>
          <p:cNvSpPr>
            <a:spLocks noGrp="1"/>
          </p:cNvSpPr>
          <p:nvPr>
            <p:custDataLst>
              <p:tags r:id="rId6"/>
            </p:custDataLst>
          </p:nvPr>
        </p:nvSpPr>
        <p:spPr bwMode="gray">
          <a:xfrm>
            <a:off x="1669072" y="5699125"/>
            <a:ext cx="373673"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DAA2A7E7-26D1-4B14-A417-01E620839E03}" type="datetime'L''''''''''''''''''''e''''''''a''''''''d''''''''e''''r'''">
              <a:rPr lang="en-US" sz="1000" b="0" smtClean="0">
                <a:solidFill>
                  <a:srgbClr val="000000"/>
                </a:solidFill>
                <a:latin typeface="Arial"/>
                <a:sym typeface="Arial"/>
              </a:rPr>
              <a:pPr algn="ctr" fontAlgn="auto">
                <a:spcBef>
                  <a:spcPct val="0"/>
                </a:spcBef>
              </a:pPr>
              <a:t>Leader</a:t>
            </a:fld>
            <a:endParaRPr lang="en-US" sz="1000" b="0">
              <a:solidFill>
                <a:srgbClr val="000000"/>
              </a:solidFill>
              <a:latin typeface="Arial"/>
              <a:sym typeface="Arial"/>
            </a:endParaRPr>
          </a:p>
        </p:txBody>
      </p:sp>
      <p:sp>
        <p:nvSpPr>
          <p:cNvPr id="19" name="Text Placeholder 12"/>
          <p:cNvSpPr>
            <a:spLocks noGrp="1"/>
          </p:cNvSpPr>
          <p:nvPr>
            <p:custDataLst>
              <p:tags r:id="rId7"/>
            </p:custDataLst>
          </p:nvPr>
        </p:nvSpPr>
        <p:spPr bwMode="gray">
          <a:xfrm>
            <a:off x="1104902" y="5699125"/>
            <a:ext cx="454269"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274F95E7-A3E6-4BC3-86C7-B46D1403D95E}" type="datetime'''''''''''Fo''l''''''l''''''''''''o''w''''e''r'''''''''">
              <a:rPr lang="en-US" sz="1000" b="0" smtClean="0">
                <a:solidFill>
                  <a:srgbClr val="000000"/>
                </a:solidFill>
                <a:latin typeface="Arial"/>
                <a:sym typeface="Arial"/>
              </a:rPr>
              <a:pPr algn="ctr" fontAlgn="auto">
                <a:spcBef>
                  <a:spcPct val="0"/>
                </a:spcBef>
              </a:pPr>
              <a:t>Follower</a:t>
            </a:fld>
            <a:endParaRPr lang="en-US" sz="1000" b="0">
              <a:solidFill>
                <a:srgbClr val="000000"/>
              </a:solidFill>
              <a:latin typeface="Arial"/>
              <a:sym typeface="Arial"/>
            </a:endParaRPr>
          </a:p>
        </p:txBody>
      </p:sp>
      <p:sp>
        <p:nvSpPr>
          <p:cNvPr id="12" name="Text Placeholder 6"/>
          <p:cNvSpPr>
            <a:spLocks noGrp="1"/>
          </p:cNvSpPr>
          <p:nvPr>
            <p:custDataLst>
              <p:tags r:id="rId8"/>
            </p:custDataLst>
          </p:nvPr>
        </p:nvSpPr>
        <p:spPr bwMode="gray">
          <a:xfrm>
            <a:off x="590549" y="5699125"/>
            <a:ext cx="438150"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3FE73F20-A075-42A2-BFC7-6BFEB2E2F0A8}" type="datetime'L''''''a''''''g''''''''''''''''''''''''''g''''''a''rd'''''''''">
              <a:rPr lang="en-US" sz="1000" b="0" smtClean="0">
                <a:solidFill>
                  <a:srgbClr val="000000"/>
                </a:solidFill>
                <a:latin typeface="Arial"/>
              </a:rPr>
              <a:pPr algn="ctr" fontAlgn="auto">
                <a:spcBef>
                  <a:spcPct val="0"/>
                </a:spcBef>
              </a:pPr>
              <a:t>Laggard</a:t>
            </a:fld>
            <a:endParaRPr lang="en-US" sz="1000" b="0">
              <a:solidFill>
                <a:srgbClr val="000000"/>
              </a:solidFill>
              <a:latin typeface="Arial"/>
              <a:sym typeface="Arial"/>
            </a:endParaRPr>
          </a:p>
        </p:txBody>
      </p:sp>
      <p:sp>
        <p:nvSpPr>
          <p:cNvPr id="10" name="Text Placeholder 5"/>
          <p:cNvSpPr>
            <a:spLocks noGrp="1"/>
          </p:cNvSpPr>
          <p:nvPr>
            <p:custDataLst>
              <p:tags r:id="rId9"/>
            </p:custDataLst>
          </p:nvPr>
        </p:nvSpPr>
        <p:spPr bwMode="gray">
          <a:xfrm>
            <a:off x="322386" y="2819403"/>
            <a:ext cx="1269023" cy="365125"/>
          </a:xfrm>
          <a:prstGeom prst="rect">
            <a:avLst/>
          </a:prstGeom>
          <a:noFill/>
          <a:effectLst/>
        </p:spPr>
        <p:txBody>
          <a:bodyPr wrap="none" lIns="0" tIns="0" rIns="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r>
              <a:rPr lang="en-US" sz="1200" b="0" dirty="0" smtClean="0">
                <a:solidFill>
                  <a:srgbClr val="000000"/>
                </a:solidFill>
                <a:latin typeface="Arial"/>
                <a:sym typeface="Arial"/>
              </a:rPr>
              <a:t>Avg. revenue </a:t>
            </a:r>
            <a:r>
              <a:rPr lang="en-US" sz="1200" b="0" dirty="0" err="1" smtClean="0">
                <a:solidFill>
                  <a:srgbClr val="000000"/>
                </a:solidFill>
                <a:latin typeface="Arial"/>
                <a:sym typeface="Arial"/>
              </a:rPr>
              <a:t>CAGR</a:t>
            </a:r>
            <a:endParaRPr lang="en-US" sz="1200" b="0" dirty="0" smtClean="0">
              <a:solidFill>
                <a:srgbClr val="000000"/>
              </a:solidFill>
              <a:latin typeface="Arial"/>
              <a:sym typeface="Arial"/>
            </a:endParaRPr>
          </a:p>
          <a:p>
            <a:pPr fontAlgn="auto">
              <a:spcBef>
                <a:spcPct val="0"/>
              </a:spcBef>
            </a:pPr>
            <a:r>
              <a:rPr lang="en-US" sz="1200" b="0" dirty="0" smtClean="0">
                <a:solidFill>
                  <a:srgbClr val="000000"/>
                </a:solidFill>
                <a:latin typeface="Arial"/>
                <a:sym typeface="Arial"/>
              </a:rPr>
              <a:t>('11-'13)</a:t>
            </a:r>
            <a:endParaRPr lang="en-US" sz="1200" b="0" dirty="0">
              <a:solidFill>
                <a:srgbClr val="000000"/>
              </a:solidFill>
              <a:latin typeface="Arial"/>
              <a:sym typeface="Arial"/>
            </a:endParaRPr>
          </a:p>
        </p:txBody>
      </p:sp>
      <p:cxnSp>
        <p:nvCxnSpPr>
          <p:cNvPr id="26" name="Straight Connector 25"/>
          <p:cNvCxnSpPr/>
          <p:nvPr/>
        </p:nvCxnSpPr>
        <p:spPr>
          <a:xfrm>
            <a:off x="2381461" y="2261961"/>
            <a:ext cx="0" cy="3589567"/>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49098" y="2174873"/>
            <a:ext cx="1762022" cy="397199"/>
          </a:xfrm>
          <a:prstGeom prst="rect">
            <a:avLst/>
          </a:prstGeom>
          <a:noFill/>
        </p:spPr>
        <p:txBody>
          <a:bodyPr wrap="square" lIns="0" tIns="89999" rIns="0" bIns="89999" rtlCol="0" anchor="t">
            <a:spAutoFit/>
          </a:bodyPr>
          <a:lstStyle/>
          <a:p>
            <a:pPr algn="ctr" fontAlgn="auto">
              <a:spcBef>
                <a:spcPts val="0"/>
              </a:spcBef>
              <a:spcAft>
                <a:spcPts val="0"/>
              </a:spcAft>
            </a:pPr>
            <a:r>
              <a:rPr lang="en-US" sz="1400" b="1" dirty="0" smtClean="0">
                <a:solidFill>
                  <a:srgbClr val="000000"/>
                </a:solidFill>
                <a:cs typeface="Arial" pitchFamily="34" charset="0"/>
              </a:rPr>
              <a:t>Developed countries</a:t>
            </a:r>
          </a:p>
        </p:txBody>
      </p:sp>
      <p:sp>
        <p:nvSpPr>
          <p:cNvPr id="38" name="TextBox 37"/>
          <p:cNvSpPr txBox="1"/>
          <p:nvPr/>
        </p:nvSpPr>
        <p:spPr>
          <a:xfrm>
            <a:off x="2455355" y="2174873"/>
            <a:ext cx="1762022" cy="397199"/>
          </a:xfrm>
          <a:prstGeom prst="rect">
            <a:avLst/>
          </a:prstGeom>
          <a:noFill/>
        </p:spPr>
        <p:txBody>
          <a:bodyPr wrap="square" lIns="0" tIns="89999" rIns="0" bIns="89999" rtlCol="0" anchor="t">
            <a:spAutoFit/>
          </a:bodyPr>
          <a:lstStyle/>
          <a:p>
            <a:pPr algn="ctr" fontAlgn="auto">
              <a:spcBef>
                <a:spcPts val="0"/>
              </a:spcBef>
              <a:spcAft>
                <a:spcPts val="0"/>
              </a:spcAft>
            </a:pPr>
            <a:r>
              <a:rPr lang="en-US" sz="1400" b="1" dirty="0" smtClean="0">
                <a:solidFill>
                  <a:srgbClr val="000000"/>
                </a:solidFill>
                <a:cs typeface="Arial" pitchFamily="34" charset="0"/>
              </a:rPr>
              <a:t>Emerging countries</a:t>
            </a:r>
          </a:p>
        </p:txBody>
      </p:sp>
      <p:graphicFrame>
        <p:nvGraphicFramePr>
          <p:cNvPr id="39" name="Object 38"/>
          <p:cNvGraphicFramePr>
            <a:graphicFrameLocks noChangeAspect="1"/>
          </p:cNvGraphicFramePr>
          <p:nvPr/>
        </p:nvGraphicFramePr>
        <p:xfrm>
          <a:off x="4642340" y="3086100"/>
          <a:ext cx="4097340" cy="2743200"/>
        </p:xfrm>
        <a:graphic>
          <a:graphicData uri="http://schemas.openxmlformats.org/presentationml/2006/ole">
            <p:oleObj spid="_x0000_s5124" name="Chart" r:id="rId21" imgW="4438445" imgH="2743200" progId="MSGraph.Chart.8">
              <p:embed followColorScheme="full"/>
            </p:oleObj>
          </a:graphicData>
        </a:graphic>
      </p:graphicFrame>
      <p:sp>
        <p:nvSpPr>
          <p:cNvPr id="46" name="Text Placeholder 5"/>
          <p:cNvSpPr>
            <a:spLocks noGrp="1"/>
          </p:cNvSpPr>
          <p:nvPr>
            <p:custDataLst>
              <p:tags r:id="rId10"/>
            </p:custDataLst>
          </p:nvPr>
        </p:nvSpPr>
        <p:spPr bwMode="gray">
          <a:xfrm>
            <a:off x="4753709" y="2819403"/>
            <a:ext cx="1830265" cy="365125"/>
          </a:xfrm>
          <a:prstGeom prst="rect">
            <a:avLst/>
          </a:prstGeom>
          <a:noFill/>
          <a:effectLst/>
        </p:spPr>
        <p:txBody>
          <a:bodyPr wrap="none" lIns="0" tIns="0" rIns="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r>
              <a:rPr lang="en-US" sz="1200" b="0" dirty="0" smtClean="0">
                <a:solidFill>
                  <a:srgbClr val="000000"/>
                </a:solidFill>
                <a:latin typeface="Arial"/>
                <a:sym typeface="Arial"/>
              </a:rPr>
              <a:t>Avg. employee growth </a:t>
            </a:r>
            <a:r>
              <a:rPr lang="en-US" sz="1200" b="0" dirty="0" err="1" smtClean="0">
                <a:solidFill>
                  <a:srgbClr val="000000"/>
                </a:solidFill>
                <a:latin typeface="Arial"/>
                <a:sym typeface="Arial"/>
              </a:rPr>
              <a:t>CAGR</a:t>
            </a:r>
            <a:endParaRPr lang="en-US" sz="1200" b="0" dirty="0" smtClean="0">
              <a:solidFill>
                <a:srgbClr val="000000"/>
              </a:solidFill>
              <a:latin typeface="Arial"/>
              <a:sym typeface="Arial"/>
            </a:endParaRPr>
          </a:p>
          <a:p>
            <a:pPr fontAlgn="auto">
              <a:spcBef>
                <a:spcPct val="0"/>
              </a:spcBef>
            </a:pPr>
            <a:r>
              <a:rPr lang="en-US" sz="1200" b="0" dirty="0" smtClean="0">
                <a:solidFill>
                  <a:srgbClr val="000000"/>
                </a:solidFill>
                <a:latin typeface="Arial"/>
                <a:sym typeface="Arial"/>
              </a:rPr>
              <a:t>('11-'13)</a:t>
            </a:r>
            <a:endParaRPr lang="en-US" sz="1200" b="0" dirty="0">
              <a:solidFill>
                <a:srgbClr val="000000"/>
              </a:solidFill>
              <a:latin typeface="Arial"/>
              <a:sym typeface="Arial"/>
            </a:endParaRPr>
          </a:p>
        </p:txBody>
      </p:sp>
      <p:sp>
        <p:nvSpPr>
          <p:cNvPr id="41" name="Text Placeholder 17"/>
          <p:cNvSpPr>
            <a:spLocks noGrp="1"/>
          </p:cNvSpPr>
          <p:nvPr>
            <p:custDataLst>
              <p:tags r:id="rId11"/>
            </p:custDataLst>
          </p:nvPr>
        </p:nvSpPr>
        <p:spPr bwMode="gray">
          <a:xfrm>
            <a:off x="8192966" y="5699125"/>
            <a:ext cx="373673"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11EB753E-F202-40EF-94E6-A65F0751B217}" type="datetime'L''''ea''''''''''''''d''''''''''''''e''''''r'''">
              <a:rPr lang="en-US" sz="1000" b="0" smtClean="0">
                <a:solidFill>
                  <a:srgbClr val="000000"/>
                </a:solidFill>
                <a:latin typeface="Arial"/>
              </a:rPr>
              <a:pPr algn="ctr" fontAlgn="auto">
                <a:spcBef>
                  <a:spcPct val="0"/>
                </a:spcBef>
              </a:pPr>
              <a:t>Leader</a:t>
            </a:fld>
            <a:endParaRPr lang="en-US" sz="1000" b="0">
              <a:solidFill>
                <a:srgbClr val="000000"/>
              </a:solidFill>
              <a:latin typeface="Arial"/>
              <a:sym typeface="Arial"/>
            </a:endParaRPr>
          </a:p>
        </p:txBody>
      </p:sp>
      <p:sp>
        <p:nvSpPr>
          <p:cNvPr id="42" name="Text Placeholder 15"/>
          <p:cNvSpPr>
            <a:spLocks noGrp="1"/>
          </p:cNvSpPr>
          <p:nvPr>
            <p:custDataLst>
              <p:tags r:id="rId12"/>
            </p:custDataLst>
          </p:nvPr>
        </p:nvSpPr>
        <p:spPr bwMode="gray">
          <a:xfrm>
            <a:off x="7114443" y="5699125"/>
            <a:ext cx="438150"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28A55C23-4EAB-4273-8B6B-53481203F09E}" type="datetime'''L''a''''g''''''''''''''''g''a''''''''''''''''''''''rd'''''">
              <a:rPr lang="en-US" sz="1000" b="0" smtClean="0">
                <a:solidFill>
                  <a:srgbClr val="000000"/>
                </a:solidFill>
                <a:latin typeface="Arial"/>
              </a:rPr>
              <a:pPr algn="ctr" fontAlgn="auto">
                <a:spcBef>
                  <a:spcPct val="0"/>
                </a:spcBef>
              </a:pPr>
              <a:t>Laggard</a:t>
            </a:fld>
            <a:endParaRPr lang="en-US" sz="1000" b="0">
              <a:solidFill>
                <a:srgbClr val="000000"/>
              </a:solidFill>
              <a:latin typeface="Arial"/>
              <a:sym typeface="Arial"/>
            </a:endParaRPr>
          </a:p>
        </p:txBody>
      </p:sp>
      <p:sp>
        <p:nvSpPr>
          <p:cNvPr id="40" name="Text Placeholder 16"/>
          <p:cNvSpPr>
            <a:spLocks noGrp="1"/>
          </p:cNvSpPr>
          <p:nvPr>
            <p:custDataLst>
              <p:tags r:id="rId13"/>
            </p:custDataLst>
          </p:nvPr>
        </p:nvSpPr>
        <p:spPr bwMode="gray">
          <a:xfrm>
            <a:off x="7628794" y="5699125"/>
            <a:ext cx="454269"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B13E4B22-CBB6-4D49-9A8B-045A3C508960}" type="datetime'F''''''''o''''''l''''l''''''''''o''w''e''''''r'''''''''''''''">
              <a:rPr lang="en-US" sz="1000" b="0" smtClean="0">
                <a:solidFill>
                  <a:srgbClr val="000000"/>
                </a:solidFill>
                <a:latin typeface="Arial"/>
              </a:rPr>
              <a:pPr algn="ctr" fontAlgn="auto">
                <a:spcBef>
                  <a:spcPct val="0"/>
                </a:spcBef>
              </a:pPr>
              <a:t>Follower</a:t>
            </a:fld>
            <a:endParaRPr lang="en-US" sz="1000" b="0">
              <a:solidFill>
                <a:srgbClr val="000000"/>
              </a:solidFill>
              <a:latin typeface="Arial"/>
              <a:sym typeface="Arial"/>
            </a:endParaRPr>
          </a:p>
        </p:txBody>
      </p:sp>
      <p:sp>
        <p:nvSpPr>
          <p:cNvPr id="43" name="Text Placeholder 13"/>
          <p:cNvSpPr>
            <a:spLocks noGrp="1"/>
          </p:cNvSpPr>
          <p:nvPr>
            <p:custDataLst>
              <p:tags r:id="rId14"/>
            </p:custDataLst>
          </p:nvPr>
        </p:nvSpPr>
        <p:spPr bwMode="gray">
          <a:xfrm>
            <a:off x="6100396" y="5699125"/>
            <a:ext cx="373673"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31255B33-48F2-4E20-8E26-E92B72EA9E02}" type="datetime'''''''''''''Le''''''''''''''ade''''''''''r'''''''''''''">
              <a:rPr lang="en-US" sz="1000" b="0" smtClean="0">
                <a:solidFill>
                  <a:srgbClr val="000000"/>
                </a:solidFill>
                <a:latin typeface="Arial"/>
              </a:rPr>
              <a:pPr algn="ctr" fontAlgn="auto">
                <a:spcBef>
                  <a:spcPct val="0"/>
                </a:spcBef>
              </a:pPr>
              <a:t>Leader</a:t>
            </a:fld>
            <a:endParaRPr lang="en-US" sz="1000" b="0">
              <a:solidFill>
                <a:srgbClr val="000000"/>
              </a:solidFill>
              <a:latin typeface="Arial"/>
              <a:sym typeface="Arial"/>
            </a:endParaRPr>
          </a:p>
        </p:txBody>
      </p:sp>
      <p:sp>
        <p:nvSpPr>
          <p:cNvPr id="44" name="Text Placeholder 12"/>
          <p:cNvSpPr>
            <a:spLocks noGrp="1"/>
          </p:cNvSpPr>
          <p:nvPr>
            <p:custDataLst>
              <p:tags r:id="rId15"/>
            </p:custDataLst>
          </p:nvPr>
        </p:nvSpPr>
        <p:spPr bwMode="gray">
          <a:xfrm>
            <a:off x="5536225" y="5699125"/>
            <a:ext cx="454269"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38414CF1-4252-4F2C-824B-8A6FFAFEE49A}" type="datetime'''F''''''''''''''''ol''l''''''''o''w''''e''''''''''''''r'''">
              <a:rPr lang="en-US" sz="1000" b="0" smtClean="0">
                <a:solidFill>
                  <a:srgbClr val="000000"/>
                </a:solidFill>
                <a:latin typeface="Arial"/>
              </a:rPr>
              <a:pPr algn="ctr" fontAlgn="auto">
                <a:spcBef>
                  <a:spcPct val="0"/>
                </a:spcBef>
              </a:pPr>
              <a:t>Follower</a:t>
            </a:fld>
            <a:endParaRPr lang="en-US" sz="1000" b="0">
              <a:solidFill>
                <a:srgbClr val="000000"/>
              </a:solidFill>
              <a:latin typeface="Arial"/>
              <a:sym typeface="Arial"/>
            </a:endParaRPr>
          </a:p>
        </p:txBody>
      </p:sp>
      <p:sp>
        <p:nvSpPr>
          <p:cNvPr id="45" name="Text Placeholder 6"/>
          <p:cNvSpPr>
            <a:spLocks noGrp="1"/>
          </p:cNvSpPr>
          <p:nvPr>
            <p:custDataLst>
              <p:tags r:id="rId16"/>
            </p:custDataLst>
          </p:nvPr>
        </p:nvSpPr>
        <p:spPr bwMode="gray">
          <a:xfrm>
            <a:off x="5021872" y="5699125"/>
            <a:ext cx="438150" cy="152400"/>
          </a:xfrm>
          <a:prstGeom prst="rect">
            <a:avLst/>
          </a:prstGeom>
          <a:noFill/>
          <a:effectLst/>
        </p:spPr>
        <p:txBody>
          <a:bodyPr wrap="square" lIns="0" tIns="0" rIns="0" bIns="0" numCol="1" spcCol="0" anchor="t"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6805F90B-8F4C-4E76-ADA2-D6EC8E0B0A47}" type="datetime'''''''''''''L''''a''''''g''''''g''''''a''rd'''''''">
              <a:rPr lang="en-US" sz="1000" b="0" smtClean="0">
                <a:solidFill>
                  <a:srgbClr val="000000"/>
                </a:solidFill>
                <a:latin typeface="Arial"/>
              </a:rPr>
              <a:pPr algn="ctr" fontAlgn="auto">
                <a:spcBef>
                  <a:spcPct val="0"/>
                </a:spcBef>
              </a:pPr>
              <a:t>Laggard</a:t>
            </a:fld>
            <a:endParaRPr lang="en-US" sz="1000" b="0">
              <a:solidFill>
                <a:srgbClr val="000000"/>
              </a:solidFill>
              <a:latin typeface="Arial"/>
              <a:sym typeface="Arial"/>
            </a:endParaRPr>
          </a:p>
        </p:txBody>
      </p:sp>
      <p:sp>
        <p:nvSpPr>
          <p:cNvPr id="66" name="Text Placeholder 9"/>
          <p:cNvSpPr>
            <a:spLocks noGrp="1"/>
          </p:cNvSpPr>
          <p:nvPr>
            <p:custDataLst>
              <p:tags r:id="rId17"/>
            </p:custDataLst>
          </p:nvPr>
        </p:nvSpPr>
        <p:spPr bwMode="gray">
          <a:xfrm>
            <a:off x="5084885" y="5308600"/>
            <a:ext cx="312126" cy="152400"/>
          </a:xfrm>
          <a:prstGeom prst="rect">
            <a:avLst/>
          </a:prstGeom>
          <a:noFill/>
          <a:effectLst/>
        </p:spPr>
        <p:txBody>
          <a:bodyPr wrap="none" lIns="25400" tIns="0" rIns="2540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r>
              <a:rPr lang="en-US" sz="1000" b="0" dirty="0" smtClean="0">
                <a:solidFill>
                  <a:srgbClr val="000000"/>
                </a:solidFill>
                <a:latin typeface="Arial"/>
                <a:sym typeface="Arial"/>
              </a:rPr>
              <a:t>0.4%</a:t>
            </a:r>
            <a:endParaRPr lang="en-US" sz="1000" b="0" dirty="0">
              <a:solidFill>
                <a:srgbClr val="000000"/>
              </a:solidFill>
              <a:latin typeface="Arial"/>
              <a:sym typeface="Arial"/>
            </a:endParaRPr>
          </a:p>
        </p:txBody>
      </p:sp>
      <p:cxnSp>
        <p:nvCxnSpPr>
          <p:cNvPr id="47" name="Straight Connector 46"/>
          <p:cNvCxnSpPr/>
          <p:nvPr/>
        </p:nvCxnSpPr>
        <p:spPr>
          <a:xfrm>
            <a:off x="6812154" y="2261959"/>
            <a:ext cx="0" cy="3589566"/>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980842" y="2174876"/>
            <a:ext cx="1762022" cy="397199"/>
          </a:xfrm>
          <a:prstGeom prst="rect">
            <a:avLst/>
          </a:prstGeom>
          <a:noFill/>
        </p:spPr>
        <p:txBody>
          <a:bodyPr wrap="square" lIns="0" tIns="89999" rIns="0" bIns="89999" rtlCol="0" anchor="t">
            <a:spAutoFit/>
          </a:bodyPr>
          <a:lstStyle/>
          <a:p>
            <a:pPr algn="ctr" fontAlgn="auto">
              <a:spcBef>
                <a:spcPts val="0"/>
              </a:spcBef>
              <a:spcAft>
                <a:spcPts val="0"/>
              </a:spcAft>
            </a:pPr>
            <a:r>
              <a:rPr lang="en-US" sz="1400" b="1" dirty="0" smtClean="0">
                <a:solidFill>
                  <a:srgbClr val="000000"/>
                </a:solidFill>
                <a:cs typeface="Arial" pitchFamily="34" charset="0"/>
              </a:rPr>
              <a:t>Developed countries</a:t>
            </a:r>
          </a:p>
        </p:txBody>
      </p:sp>
      <p:sp>
        <p:nvSpPr>
          <p:cNvPr id="49" name="TextBox 48"/>
          <p:cNvSpPr txBox="1"/>
          <p:nvPr/>
        </p:nvSpPr>
        <p:spPr>
          <a:xfrm>
            <a:off x="6887308" y="2174876"/>
            <a:ext cx="1762022" cy="397199"/>
          </a:xfrm>
          <a:prstGeom prst="rect">
            <a:avLst/>
          </a:prstGeom>
          <a:noFill/>
        </p:spPr>
        <p:txBody>
          <a:bodyPr wrap="square" lIns="0" tIns="89999" rIns="0" bIns="89999" rtlCol="0" anchor="t">
            <a:spAutoFit/>
          </a:bodyPr>
          <a:lstStyle/>
          <a:p>
            <a:pPr algn="ctr" fontAlgn="auto">
              <a:spcBef>
                <a:spcPts val="0"/>
              </a:spcBef>
              <a:spcAft>
                <a:spcPts val="0"/>
              </a:spcAft>
            </a:pPr>
            <a:r>
              <a:rPr lang="en-US" sz="1400" b="1" dirty="0" smtClean="0">
                <a:solidFill>
                  <a:srgbClr val="000000"/>
                </a:solidFill>
                <a:cs typeface="Arial" pitchFamily="34" charset="0"/>
              </a:rPr>
              <a:t>Emerging countries</a:t>
            </a:r>
          </a:p>
        </p:txBody>
      </p:sp>
      <p:pic>
        <p:nvPicPr>
          <p:cNvPr id="53" name="flag_southkorea" descr="Datei:Flag of South Korea.svg"/>
          <p:cNvPicPr>
            <a:picLocks noChangeAspect="1" noChangeArrowheads="1"/>
          </p:cNvPicPr>
          <p:nvPr/>
        </p:nvPicPr>
        <p:blipFill>
          <a:blip r:embed="rId22" cstate="print"/>
          <a:srcRect/>
          <a:stretch>
            <a:fillRect/>
          </a:stretch>
        </p:blipFill>
        <p:spPr bwMode="auto">
          <a:xfrm>
            <a:off x="1790671" y="2595066"/>
            <a:ext cx="280650" cy="202565"/>
          </a:xfrm>
          <a:prstGeom prst="rect">
            <a:avLst/>
          </a:prstGeom>
          <a:solidFill>
            <a:schemeClr val="accent1"/>
          </a:solidFill>
          <a:ln w="3175">
            <a:solidFill>
              <a:srgbClr val="B2B2B2"/>
            </a:solidFill>
          </a:ln>
        </p:spPr>
      </p:pic>
      <p:pic>
        <p:nvPicPr>
          <p:cNvPr id="54" name="flag_germany" descr="Datei:Flag of Germany.svg"/>
          <p:cNvPicPr>
            <a:picLocks noChangeAspect="1" noChangeArrowheads="1"/>
          </p:cNvPicPr>
          <p:nvPr/>
        </p:nvPicPr>
        <p:blipFill>
          <a:blip r:embed="rId23" cstate="print"/>
          <a:srcRect/>
          <a:stretch>
            <a:fillRect/>
          </a:stretch>
        </p:blipFill>
        <p:spPr bwMode="auto">
          <a:xfrm>
            <a:off x="1287311" y="2594936"/>
            <a:ext cx="280650" cy="202692"/>
          </a:xfrm>
          <a:prstGeom prst="rect">
            <a:avLst/>
          </a:prstGeom>
          <a:solidFill>
            <a:schemeClr val="accent1"/>
          </a:solidFill>
          <a:ln>
            <a:solidFill>
              <a:srgbClr val="B2B2B2"/>
            </a:solidFill>
          </a:ln>
        </p:spPr>
      </p:pic>
      <p:pic>
        <p:nvPicPr>
          <p:cNvPr id="55" name="flag_usa" descr="Datei:Flag of the United States (Pantone).svg"/>
          <p:cNvPicPr>
            <a:picLocks noChangeArrowheads="1"/>
          </p:cNvPicPr>
          <p:nvPr/>
        </p:nvPicPr>
        <p:blipFill>
          <a:blip r:embed="rId24" cstate="print"/>
          <a:srcRect r="20911"/>
          <a:stretch>
            <a:fillRect/>
          </a:stretch>
        </p:blipFill>
        <p:spPr bwMode="auto">
          <a:xfrm>
            <a:off x="783951" y="2595326"/>
            <a:ext cx="280650" cy="202302"/>
          </a:xfrm>
          <a:prstGeom prst="rect">
            <a:avLst/>
          </a:prstGeom>
          <a:solidFill>
            <a:schemeClr val="accent1"/>
          </a:solidFill>
          <a:ln>
            <a:solidFill>
              <a:srgbClr val="B2B2B2"/>
            </a:solidFill>
          </a:ln>
        </p:spPr>
      </p:pic>
      <p:pic>
        <p:nvPicPr>
          <p:cNvPr id="56" name="flag_brazil" descr="Datei:Flag of Brazil.svg"/>
          <p:cNvPicPr>
            <a:picLocks noChangeArrowheads="1"/>
          </p:cNvPicPr>
          <p:nvPr/>
        </p:nvPicPr>
        <p:blipFill>
          <a:blip r:embed="rId25" cstate="print"/>
          <a:srcRect t="2324" b="2438"/>
          <a:stretch>
            <a:fillRect/>
          </a:stretch>
        </p:blipFill>
        <p:spPr bwMode="auto">
          <a:xfrm>
            <a:off x="2691911" y="2617098"/>
            <a:ext cx="280650" cy="202302"/>
          </a:xfrm>
          <a:prstGeom prst="rect">
            <a:avLst/>
          </a:prstGeom>
          <a:solidFill>
            <a:schemeClr val="accent1"/>
          </a:solidFill>
          <a:ln>
            <a:solidFill>
              <a:srgbClr val="B2B2B2"/>
            </a:solidFill>
          </a:ln>
        </p:spPr>
      </p:pic>
      <p:pic>
        <p:nvPicPr>
          <p:cNvPr id="57" name="flag_china" descr="Datei:Flag of the People's Republic of China.svg"/>
          <p:cNvPicPr>
            <a:picLocks noChangeAspect="1" noChangeArrowheads="1"/>
          </p:cNvPicPr>
          <p:nvPr/>
        </p:nvPicPr>
        <p:blipFill>
          <a:blip r:embed="rId26" cstate="print"/>
          <a:srcRect/>
          <a:stretch>
            <a:fillRect/>
          </a:stretch>
        </p:blipFill>
        <p:spPr bwMode="auto">
          <a:xfrm>
            <a:off x="3194538" y="2616838"/>
            <a:ext cx="280650" cy="202565"/>
          </a:xfrm>
          <a:prstGeom prst="rect">
            <a:avLst/>
          </a:prstGeom>
          <a:solidFill>
            <a:schemeClr val="accent1"/>
          </a:solidFill>
          <a:ln>
            <a:solidFill>
              <a:srgbClr val="B2B2B2"/>
            </a:solidFill>
          </a:ln>
        </p:spPr>
      </p:pic>
      <p:pic>
        <p:nvPicPr>
          <p:cNvPr id="58" name="flag_india" descr="Datei:Flag of India.svg"/>
          <p:cNvPicPr>
            <a:picLocks noChangeAspect="1" noChangeArrowheads="1"/>
          </p:cNvPicPr>
          <p:nvPr/>
        </p:nvPicPr>
        <p:blipFill>
          <a:blip r:embed="rId27" cstate="print"/>
          <a:srcRect/>
          <a:stretch>
            <a:fillRect/>
          </a:stretch>
        </p:blipFill>
        <p:spPr bwMode="auto">
          <a:xfrm>
            <a:off x="3697165" y="2616838"/>
            <a:ext cx="280650" cy="202565"/>
          </a:xfrm>
          <a:prstGeom prst="rect">
            <a:avLst/>
          </a:prstGeom>
          <a:solidFill>
            <a:schemeClr val="accent1"/>
          </a:solidFill>
          <a:ln w="3175">
            <a:solidFill>
              <a:srgbClr val="B2B2B2"/>
            </a:solidFill>
          </a:ln>
        </p:spPr>
      </p:pic>
      <p:pic>
        <p:nvPicPr>
          <p:cNvPr id="59" name="flag_southkorea" descr="Datei:Flag of South Korea.svg"/>
          <p:cNvPicPr>
            <a:picLocks noChangeAspect="1" noChangeArrowheads="1"/>
          </p:cNvPicPr>
          <p:nvPr/>
        </p:nvPicPr>
        <p:blipFill>
          <a:blip r:embed="rId22" cstate="print"/>
          <a:srcRect/>
          <a:stretch>
            <a:fillRect/>
          </a:stretch>
        </p:blipFill>
        <p:spPr bwMode="auto">
          <a:xfrm>
            <a:off x="6202210" y="2595066"/>
            <a:ext cx="280650" cy="202565"/>
          </a:xfrm>
          <a:prstGeom prst="rect">
            <a:avLst/>
          </a:prstGeom>
          <a:solidFill>
            <a:schemeClr val="accent1"/>
          </a:solidFill>
          <a:ln w="3175">
            <a:solidFill>
              <a:srgbClr val="B2B2B2"/>
            </a:solidFill>
          </a:ln>
        </p:spPr>
      </p:pic>
      <p:pic>
        <p:nvPicPr>
          <p:cNvPr id="60" name="flag_germany" descr="Datei:Flag of Germany.svg"/>
          <p:cNvPicPr>
            <a:picLocks noChangeAspect="1" noChangeArrowheads="1"/>
          </p:cNvPicPr>
          <p:nvPr/>
        </p:nvPicPr>
        <p:blipFill>
          <a:blip r:embed="rId23" cstate="print"/>
          <a:srcRect/>
          <a:stretch>
            <a:fillRect/>
          </a:stretch>
        </p:blipFill>
        <p:spPr bwMode="auto">
          <a:xfrm>
            <a:off x="5698851" y="2594936"/>
            <a:ext cx="280650" cy="202692"/>
          </a:xfrm>
          <a:prstGeom prst="rect">
            <a:avLst/>
          </a:prstGeom>
          <a:solidFill>
            <a:schemeClr val="accent1"/>
          </a:solidFill>
          <a:ln>
            <a:solidFill>
              <a:srgbClr val="B2B2B2"/>
            </a:solidFill>
          </a:ln>
        </p:spPr>
      </p:pic>
      <p:pic>
        <p:nvPicPr>
          <p:cNvPr id="61" name="flag_usa" descr="Datei:Flag of the United States (Pantone).svg"/>
          <p:cNvPicPr>
            <a:picLocks noChangeArrowheads="1"/>
          </p:cNvPicPr>
          <p:nvPr/>
        </p:nvPicPr>
        <p:blipFill>
          <a:blip r:embed="rId24" cstate="print"/>
          <a:srcRect r="20911"/>
          <a:stretch>
            <a:fillRect/>
          </a:stretch>
        </p:blipFill>
        <p:spPr bwMode="auto">
          <a:xfrm>
            <a:off x="5195491" y="2595326"/>
            <a:ext cx="280650" cy="202302"/>
          </a:xfrm>
          <a:prstGeom prst="rect">
            <a:avLst/>
          </a:prstGeom>
          <a:solidFill>
            <a:schemeClr val="accent1"/>
          </a:solidFill>
          <a:ln>
            <a:solidFill>
              <a:srgbClr val="B2B2B2"/>
            </a:solidFill>
          </a:ln>
        </p:spPr>
      </p:pic>
      <p:pic>
        <p:nvPicPr>
          <p:cNvPr id="62" name="flag_brazil" descr="Datei:Flag of Brazil.svg"/>
          <p:cNvPicPr>
            <a:picLocks noChangeArrowheads="1"/>
          </p:cNvPicPr>
          <p:nvPr/>
        </p:nvPicPr>
        <p:blipFill>
          <a:blip r:embed="rId25" cstate="print"/>
          <a:srcRect t="2324" b="2438"/>
          <a:stretch>
            <a:fillRect/>
          </a:stretch>
        </p:blipFill>
        <p:spPr bwMode="auto">
          <a:xfrm>
            <a:off x="7103451" y="2617098"/>
            <a:ext cx="280650" cy="202302"/>
          </a:xfrm>
          <a:prstGeom prst="rect">
            <a:avLst/>
          </a:prstGeom>
          <a:solidFill>
            <a:schemeClr val="accent1"/>
          </a:solidFill>
          <a:ln>
            <a:solidFill>
              <a:srgbClr val="B2B2B2"/>
            </a:solidFill>
          </a:ln>
        </p:spPr>
      </p:pic>
      <p:pic>
        <p:nvPicPr>
          <p:cNvPr id="63" name="flag_china" descr="Datei:Flag of the People's Republic of China.svg"/>
          <p:cNvPicPr>
            <a:picLocks noChangeAspect="1" noChangeArrowheads="1"/>
          </p:cNvPicPr>
          <p:nvPr/>
        </p:nvPicPr>
        <p:blipFill>
          <a:blip r:embed="rId26" cstate="print"/>
          <a:srcRect/>
          <a:stretch>
            <a:fillRect/>
          </a:stretch>
        </p:blipFill>
        <p:spPr bwMode="auto">
          <a:xfrm>
            <a:off x="7606077" y="2616838"/>
            <a:ext cx="280650" cy="202565"/>
          </a:xfrm>
          <a:prstGeom prst="rect">
            <a:avLst/>
          </a:prstGeom>
          <a:solidFill>
            <a:schemeClr val="accent1"/>
          </a:solidFill>
          <a:ln>
            <a:solidFill>
              <a:srgbClr val="B2B2B2"/>
            </a:solidFill>
          </a:ln>
        </p:spPr>
      </p:pic>
      <p:pic>
        <p:nvPicPr>
          <p:cNvPr id="64" name="flag_india" descr="Datei:Flag of India.svg"/>
          <p:cNvPicPr>
            <a:picLocks noChangeAspect="1" noChangeArrowheads="1"/>
          </p:cNvPicPr>
          <p:nvPr/>
        </p:nvPicPr>
        <p:blipFill>
          <a:blip r:embed="rId27" cstate="print"/>
          <a:srcRect/>
          <a:stretch>
            <a:fillRect/>
          </a:stretch>
        </p:blipFill>
        <p:spPr bwMode="auto">
          <a:xfrm>
            <a:off x="8108705" y="2616838"/>
            <a:ext cx="280650" cy="202565"/>
          </a:xfrm>
          <a:prstGeom prst="rect">
            <a:avLst/>
          </a:prstGeom>
          <a:solidFill>
            <a:schemeClr val="accent1"/>
          </a:solidFill>
          <a:ln w="3175">
            <a:solidFill>
              <a:srgbClr val="B2B2B2"/>
            </a:solidFill>
          </a:ln>
        </p:spPr>
      </p:pic>
      <p:sp>
        <p:nvSpPr>
          <p:cNvPr id="69" name="Rectangle 3"/>
          <p:cNvSpPr>
            <a:spLocks noChangeArrowheads="1"/>
          </p:cNvSpPr>
          <p:nvPr/>
        </p:nvSpPr>
        <p:spPr bwMode="gray">
          <a:xfrm>
            <a:off x="420567" y="6324603"/>
            <a:ext cx="8302869" cy="328613"/>
          </a:xfrm>
          <a:prstGeom prst="rect">
            <a:avLst/>
          </a:prstGeom>
          <a:noFill/>
          <a:ln w="9525" algn="ctr">
            <a:noFill/>
            <a:miter lim="800000"/>
            <a:headEnd type="none" w="lg" len="lg"/>
            <a:tailEnd type="none" w="lg" len="lg"/>
          </a:ln>
        </p:spPr>
        <p:txBody>
          <a:bodyPr lIns="0" tIns="0" rIns="0" bIns="0" anchor="b"/>
          <a:lstStyle/>
          <a:p>
            <a:pPr fontAlgn="auto">
              <a:lnSpc>
                <a:spcPct val="90000"/>
              </a:lnSpc>
              <a:spcBef>
                <a:spcPts val="0"/>
              </a:spcBef>
              <a:spcAft>
                <a:spcPts val="0"/>
              </a:spcAft>
            </a:pPr>
            <a:r>
              <a:rPr lang="en-US" sz="800" dirty="0" smtClean="0">
                <a:solidFill>
                  <a:srgbClr val="000000"/>
                </a:solidFill>
                <a:cs typeface="Arial" pitchFamily="34" charset="0"/>
              </a:rPr>
              <a:t>Note: Results for </a:t>
            </a:r>
            <a:r>
              <a:rPr lang="en-US" sz="800" dirty="0" err="1" smtClean="0">
                <a:solidFill>
                  <a:srgbClr val="000000"/>
                </a:solidFill>
                <a:cs typeface="Arial" pitchFamily="34" charset="0"/>
              </a:rPr>
              <a:t>SMEs</a:t>
            </a:r>
            <a:r>
              <a:rPr lang="en-US" sz="800" dirty="0" smtClean="0">
                <a:solidFill>
                  <a:srgbClr val="000000"/>
                </a:solidFill>
                <a:cs typeface="Arial" pitchFamily="34" charset="0"/>
              </a:rPr>
              <a:t> only (&lt;500 employees). Excludes results who failed attention checks or  with low answer variance (straight lining)</a:t>
            </a:r>
          </a:p>
          <a:p>
            <a:pPr fontAlgn="auto">
              <a:lnSpc>
                <a:spcPct val="90000"/>
              </a:lnSpc>
              <a:spcBef>
                <a:spcPts val="0"/>
              </a:spcBef>
              <a:spcAft>
                <a:spcPts val="0"/>
              </a:spcAft>
            </a:pPr>
            <a:r>
              <a:rPr lang="en-US" sz="800" dirty="0" smtClean="0">
                <a:solidFill>
                  <a:srgbClr val="000000"/>
                </a:solidFill>
                <a:cs typeface="Arial" pitchFamily="34" charset="0"/>
              </a:rPr>
              <a:t>Source: BCG Business Impact Survey (USA: n= 574, Korea: n=704, Germany: n= 513, China: n=489),  BCG analysis</a:t>
            </a:r>
            <a:endParaRPr lang="en-US" sz="800" dirty="0">
              <a:solidFill>
                <a:srgbClr val="000000"/>
              </a:solidFill>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nvGraphicFramePr>
        <p:xfrm>
          <a:off x="1466" y="1591"/>
          <a:ext cx="1465" cy="1587"/>
        </p:xfrm>
        <a:graphic>
          <a:graphicData uri="http://schemas.openxmlformats.org/presentationml/2006/ole">
            <p:oleObj spid="_x0000_s6146" name="think-cell Slide" r:id="rId34" imgW="360" imgH="360" progId="">
              <p:embed/>
            </p:oleObj>
          </a:graphicData>
        </a:graphic>
      </p:graphicFrame>
      <p:sp>
        <p:nvSpPr>
          <p:cNvPr id="5" name="Rectangle 4" hidden="1"/>
          <p:cNvSpPr/>
          <p:nvPr>
            <p:custDataLst>
              <p:tags r:id="rId2"/>
            </p:custDataLst>
          </p:nvPr>
        </p:nvSpPr>
        <p:spPr bwMode="gray">
          <a:xfrm>
            <a:off x="0" y="0"/>
            <a:ext cx="146538" cy="15875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fontAlgn="auto">
              <a:spcBef>
                <a:spcPct val="0"/>
              </a:spcBef>
            </a:pPr>
            <a:endParaRPr lang="en-US" sz="1000" dirty="0" smtClean="0">
              <a:solidFill>
                <a:srgbClr val="000000"/>
              </a:solidFill>
              <a:latin typeface="Arial"/>
              <a:sym typeface="Arial"/>
            </a:endParaRPr>
          </a:p>
        </p:txBody>
      </p:sp>
      <p:sp>
        <p:nvSpPr>
          <p:cNvPr id="2" name="Title 1"/>
          <p:cNvSpPr>
            <a:spLocks noGrp="1"/>
          </p:cNvSpPr>
          <p:nvPr>
            <p:ph type="title"/>
          </p:nvPr>
        </p:nvSpPr>
        <p:spPr>
          <a:xfrm>
            <a:off x="422032" y="161999"/>
            <a:ext cx="8301045" cy="831600"/>
          </a:xfrm>
          <a:noFill/>
          <a:effectLst/>
        </p:spPr>
        <p:txBody>
          <a:bodyPr wrap="square">
            <a:noAutofit/>
          </a:bodyPr>
          <a:lstStyle/>
          <a:p>
            <a:pPr lvl="0"/>
            <a:r>
              <a:rPr lang="en-US" sz="2800" dirty="0" smtClean="0">
                <a:solidFill>
                  <a:srgbClr val="177B57"/>
                </a:solidFill>
                <a:latin typeface="Arial"/>
              </a:rPr>
              <a:t>Mobile divide poised to grow between Leaders and Laggards</a:t>
            </a:r>
            <a:endParaRPr lang="en-US" sz="1050" b="0" dirty="0">
              <a:solidFill>
                <a:srgbClr val="177B57"/>
              </a:solidFill>
              <a:latin typeface="Arial"/>
            </a:endParaRPr>
          </a:p>
        </p:txBody>
      </p:sp>
      <p:graphicFrame>
        <p:nvGraphicFramePr>
          <p:cNvPr id="7" name="Object 6"/>
          <p:cNvGraphicFramePr>
            <a:graphicFrameLocks noChangeAspect="1"/>
          </p:cNvGraphicFramePr>
          <p:nvPr/>
        </p:nvGraphicFramePr>
        <p:xfrm>
          <a:off x="316523" y="2209803"/>
          <a:ext cx="3209130" cy="2981235"/>
        </p:xfrm>
        <a:graphic>
          <a:graphicData uri="http://schemas.openxmlformats.org/presentationml/2006/ole">
            <p:oleObj spid="_x0000_s6147" name="Chart" r:id="rId35" imgW="3476597" imgH="2981390" progId="MSGraph.Chart.8">
              <p:embed followColorScheme="full"/>
            </p:oleObj>
          </a:graphicData>
        </a:graphic>
      </p:graphicFrame>
      <p:sp>
        <p:nvSpPr>
          <p:cNvPr id="6" name="Text Placeholder 5"/>
          <p:cNvSpPr>
            <a:spLocks noGrp="1"/>
          </p:cNvSpPr>
          <p:nvPr>
            <p:custDataLst>
              <p:tags r:id="rId3"/>
            </p:custDataLst>
          </p:nvPr>
        </p:nvSpPr>
        <p:spPr bwMode="gray">
          <a:xfrm>
            <a:off x="433755" y="2144712"/>
            <a:ext cx="1091711" cy="182562"/>
          </a:xfrm>
          <a:prstGeom prst="rect">
            <a:avLst/>
          </a:prstGeom>
          <a:noFill/>
          <a:effectLst/>
        </p:spPr>
        <p:txBody>
          <a:bodyPr wrap="none" lIns="0" tIns="0" rIns="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r>
              <a:rPr lang="en-US" sz="1200" b="0" dirty="0" smtClean="0">
                <a:solidFill>
                  <a:srgbClr val="000000"/>
                </a:solidFill>
                <a:latin typeface="Arial"/>
                <a:sym typeface="Arial"/>
              </a:rPr>
              <a:t>% of respondents</a:t>
            </a:r>
            <a:endParaRPr lang="en-US" sz="1200" b="0" dirty="0">
              <a:solidFill>
                <a:srgbClr val="000000"/>
              </a:solidFill>
              <a:latin typeface="Arial"/>
              <a:sym typeface="Arial"/>
            </a:endParaRPr>
          </a:p>
        </p:txBody>
      </p:sp>
      <p:sp>
        <p:nvSpPr>
          <p:cNvPr id="29" name="ColumnHeader"/>
          <p:cNvSpPr>
            <a:spLocks noChangeArrowheads="1"/>
          </p:cNvSpPr>
          <p:nvPr/>
        </p:nvSpPr>
        <p:spPr bwMode="gray">
          <a:xfrm>
            <a:off x="420567" y="1117930"/>
            <a:ext cx="3105087" cy="920420"/>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lIns="0" tIns="89999" rIns="0" bIns="89999" anchor="b">
            <a:spAutoFit/>
          </a:bodyPr>
          <a:lstStyle/>
          <a:p>
            <a:pPr algn="ctr" fontAlgn="auto">
              <a:spcBef>
                <a:spcPts val="0"/>
              </a:spcBef>
              <a:spcAft>
                <a:spcPts val="0"/>
              </a:spcAft>
            </a:pPr>
            <a:r>
              <a:rPr lang="en-US" sz="1600" b="1" dirty="0" smtClean="0">
                <a:solidFill>
                  <a:srgbClr val="000000"/>
                </a:solidFill>
                <a:cs typeface="Arial" pitchFamily="34" charset="0"/>
              </a:rPr>
              <a:t>~35% of respondents report that investing in mobile is a priority...</a:t>
            </a:r>
            <a:endParaRPr lang="en-US" sz="1600" b="1" dirty="0">
              <a:solidFill>
                <a:srgbClr val="000000"/>
              </a:solidFill>
              <a:cs typeface="Arial" pitchFamily="34" charset="0"/>
            </a:endParaRPr>
          </a:p>
        </p:txBody>
      </p:sp>
      <p:sp>
        <p:nvSpPr>
          <p:cNvPr id="31" name="ColumnHeader"/>
          <p:cNvSpPr>
            <a:spLocks noChangeArrowheads="1"/>
          </p:cNvSpPr>
          <p:nvPr/>
        </p:nvSpPr>
        <p:spPr bwMode="gray">
          <a:xfrm>
            <a:off x="3936024" y="1361242"/>
            <a:ext cx="4787412" cy="67710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fontAlgn="auto">
              <a:spcBef>
                <a:spcPts val="0"/>
              </a:spcBef>
              <a:spcAft>
                <a:spcPts val="0"/>
              </a:spcAft>
            </a:pPr>
            <a:r>
              <a:rPr lang="en-US" sz="1600" b="1" dirty="0" smtClean="0">
                <a:solidFill>
                  <a:srgbClr val="000000"/>
                </a:solidFill>
                <a:cs typeface="Arial" pitchFamily="34" charset="0"/>
              </a:rPr>
              <a:t>... With a mobile divide</a:t>
            </a:r>
            <a:r>
              <a:rPr lang="en-US" sz="1600" b="1" baseline="30000" dirty="0" smtClean="0">
                <a:solidFill>
                  <a:srgbClr val="000000"/>
                </a:solidFill>
                <a:cs typeface="Arial" pitchFamily="34" charset="0"/>
              </a:rPr>
              <a:t>1</a:t>
            </a:r>
            <a:r>
              <a:rPr lang="en-US" sz="1600" b="1" dirty="0" smtClean="0">
                <a:solidFill>
                  <a:srgbClr val="000000"/>
                </a:solidFill>
                <a:cs typeface="Arial" pitchFamily="34" charset="0"/>
              </a:rPr>
              <a:t> of ~50 percentage </a:t>
            </a:r>
          </a:p>
          <a:p>
            <a:pPr algn="ctr" fontAlgn="auto">
              <a:spcBef>
                <a:spcPts val="0"/>
              </a:spcBef>
              <a:spcAft>
                <a:spcPts val="0"/>
              </a:spcAft>
            </a:pPr>
            <a:r>
              <a:rPr lang="en-US" sz="1600" b="1" dirty="0" smtClean="0">
                <a:solidFill>
                  <a:srgbClr val="000000"/>
                </a:solidFill>
                <a:cs typeface="Arial" pitchFamily="34" charset="0"/>
              </a:rPr>
              <a:t>points (p.p.) between leaders and laggards</a:t>
            </a:r>
            <a:endParaRPr lang="en-US" sz="1600" b="1" dirty="0">
              <a:solidFill>
                <a:srgbClr val="000000"/>
              </a:solidFill>
              <a:cs typeface="Arial" pitchFamily="34" charset="0"/>
            </a:endParaRPr>
          </a:p>
        </p:txBody>
      </p:sp>
      <p:pic>
        <p:nvPicPr>
          <p:cNvPr id="36" name="flag_brazil" descr="Datei:Flag of Brazil.svg"/>
          <p:cNvPicPr>
            <a:picLocks noChangeArrowheads="1"/>
          </p:cNvPicPr>
          <p:nvPr/>
        </p:nvPicPr>
        <p:blipFill>
          <a:blip r:embed="rId36" cstate="print"/>
          <a:srcRect t="2324" b="2438"/>
          <a:stretch>
            <a:fillRect/>
          </a:stretch>
        </p:blipFill>
        <p:spPr bwMode="auto">
          <a:xfrm>
            <a:off x="1698480" y="5051425"/>
            <a:ext cx="280650" cy="202302"/>
          </a:xfrm>
          <a:prstGeom prst="rect">
            <a:avLst/>
          </a:prstGeom>
          <a:solidFill>
            <a:schemeClr val="accent1"/>
          </a:solidFill>
          <a:ln>
            <a:solidFill>
              <a:srgbClr val="B2B2B2"/>
            </a:solidFill>
          </a:ln>
        </p:spPr>
      </p:pic>
      <p:pic>
        <p:nvPicPr>
          <p:cNvPr id="37" name="flag_southkorea" descr="Datei:Flag of South Korea.svg"/>
          <p:cNvPicPr>
            <a:picLocks noChangeAspect="1" noChangeArrowheads="1"/>
          </p:cNvPicPr>
          <p:nvPr/>
        </p:nvPicPr>
        <p:blipFill>
          <a:blip r:embed="rId37" cstate="print"/>
          <a:srcRect/>
          <a:stretch>
            <a:fillRect/>
          </a:stretch>
        </p:blipFill>
        <p:spPr bwMode="auto">
          <a:xfrm>
            <a:off x="2157477" y="5051165"/>
            <a:ext cx="280650" cy="202565"/>
          </a:xfrm>
          <a:prstGeom prst="rect">
            <a:avLst/>
          </a:prstGeom>
          <a:solidFill>
            <a:schemeClr val="accent1"/>
          </a:solidFill>
          <a:ln w="3175">
            <a:solidFill>
              <a:srgbClr val="B2B2B2"/>
            </a:solidFill>
          </a:ln>
        </p:spPr>
      </p:pic>
      <p:pic>
        <p:nvPicPr>
          <p:cNvPr id="38" name="flag_china" descr="Datei:Flag of the People's Republic of China.svg"/>
          <p:cNvPicPr>
            <a:picLocks noChangeAspect="1" noChangeArrowheads="1"/>
          </p:cNvPicPr>
          <p:nvPr/>
        </p:nvPicPr>
        <p:blipFill>
          <a:blip r:embed="rId38" cstate="print"/>
          <a:srcRect/>
          <a:stretch>
            <a:fillRect/>
          </a:stretch>
        </p:blipFill>
        <p:spPr bwMode="auto">
          <a:xfrm>
            <a:off x="2599483" y="5051165"/>
            <a:ext cx="280650" cy="202565"/>
          </a:xfrm>
          <a:prstGeom prst="rect">
            <a:avLst/>
          </a:prstGeom>
          <a:solidFill>
            <a:schemeClr val="accent1"/>
          </a:solidFill>
          <a:ln>
            <a:solidFill>
              <a:srgbClr val="B2B2B2"/>
            </a:solidFill>
          </a:ln>
        </p:spPr>
      </p:pic>
      <p:pic>
        <p:nvPicPr>
          <p:cNvPr id="39" name="flag_germany" descr="Datei:Flag of Germany.svg"/>
          <p:cNvPicPr>
            <a:picLocks noChangeAspect="1" noChangeArrowheads="1"/>
          </p:cNvPicPr>
          <p:nvPr/>
        </p:nvPicPr>
        <p:blipFill>
          <a:blip r:embed="rId39" cstate="print"/>
          <a:srcRect/>
          <a:stretch>
            <a:fillRect/>
          </a:stretch>
        </p:blipFill>
        <p:spPr bwMode="auto">
          <a:xfrm>
            <a:off x="1259307" y="5051035"/>
            <a:ext cx="280650" cy="202692"/>
          </a:xfrm>
          <a:prstGeom prst="rect">
            <a:avLst/>
          </a:prstGeom>
          <a:solidFill>
            <a:schemeClr val="accent1"/>
          </a:solidFill>
          <a:ln>
            <a:solidFill>
              <a:srgbClr val="B2B2B2"/>
            </a:solidFill>
          </a:ln>
        </p:spPr>
      </p:pic>
      <p:pic>
        <p:nvPicPr>
          <p:cNvPr id="40" name="flag_india" descr="Datei:Flag of India.svg"/>
          <p:cNvPicPr>
            <a:picLocks noChangeAspect="1" noChangeArrowheads="1"/>
          </p:cNvPicPr>
          <p:nvPr/>
        </p:nvPicPr>
        <p:blipFill>
          <a:blip r:embed="rId40" cstate="print"/>
          <a:srcRect/>
          <a:stretch>
            <a:fillRect/>
          </a:stretch>
        </p:blipFill>
        <p:spPr bwMode="auto">
          <a:xfrm>
            <a:off x="3052814" y="5051165"/>
            <a:ext cx="280650" cy="202565"/>
          </a:xfrm>
          <a:prstGeom prst="rect">
            <a:avLst/>
          </a:prstGeom>
          <a:solidFill>
            <a:schemeClr val="accent1"/>
          </a:solidFill>
          <a:ln w="3175">
            <a:solidFill>
              <a:srgbClr val="B2B2B2"/>
            </a:solidFill>
          </a:ln>
        </p:spPr>
      </p:pic>
      <p:pic>
        <p:nvPicPr>
          <p:cNvPr id="41" name="flag_usa" descr="Datei:Flag of the United States (Pantone).svg"/>
          <p:cNvPicPr>
            <a:picLocks noChangeArrowheads="1"/>
          </p:cNvPicPr>
          <p:nvPr/>
        </p:nvPicPr>
        <p:blipFill>
          <a:blip r:embed="rId41" cstate="print"/>
          <a:srcRect r="20911"/>
          <a:stretch>
            <a:fillRect/>
          </a:stretch>
        </p:blipFill>
        <p:spPr bwMode="auto">
          <a:xfrm>
            <a:off x="791814" y="5051425"/>
            <a:ext cx="280650" cy="202302"/>
          </a:xfrm>
          <a:prstGeom prst="rect">
            <a:avLst/>
          </a:prstGeom>
          <a:solidFill>
            <a:schemeClr val="accent1"/>
          </a:solidFill>
          <a:ln>
            <a:solidFill>
              <a:srgbClr val="B2B2B2"/>
            </a:solidFill>
          </a:ln>
        </p:spPr>
      </p:pic>
      <p:graphicFrame>
        <p:nvGraphicFramePr>
          <p:cNvPr id="65" name="Object 64"/>
          <p:cNvGraphicFramePr>
            <a:graphicFrameLocks noChangeAspect="1"/>
          </p:cNvGraphicFramePr>
          <p:nvPr/>
        </p:nvGraphicFramePr>
        <p:xfrm>
          <a:off x="3938954" y="2209803"/>
          <a:ext cx="4879794" cy="2981235"/>
        </p:xfrm>
        <a:graphic>
          <a:graphicData uri="http://schemas.openxmlformats.org/presentationml/2006/ole">
            <p:oleObj spid="_x0000_s6148" name="Chart" r:id="rId42" imgW="5286168" imgH="2981390" progId="MSGraph.Chart.8">
              <p:embed followColorScheme="full"/>
            </p:oleObj>
          </a:graphicData>
        </a:graphic>
      </p:graphicFrame>
      <p:cxnSp>
        <p:nvCxnSpPr>
          <p:cNvPr id="91" name="Straight Connector 90"/>
          <p:cNvCxnSpPr/>
          <p:nvPr>
            <p:custDataLst>
              <p:tags r:id="rId4"/>
            </p:custDataLst>
          </p:nvPr>
        </p:nvCxnSpPr>
        <p:spPr bwMode="gray">
          <a:xfrm>
            <a:off x="6989885" y="3086099"/>
            <a:ext cx="0" cy="136525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custDataLst>
              <p:tags r:id="rId5"/>
            </p:custDataLst>
          </p:nvPr>
        </p:nvCxnSpPr>
        <p:spPr bwMode="gray">
          <a:xfrm>
            <a:off x="6704135" y="3086100"/>
            <a:ext cx="285750"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6"/>
            </p:custDataLst>
          </p:nvPr>
        </p:nvCxnSpPr>
        <p:spPr bwMode="gray">
          <a:xfrm flipV="1">
            <a:off x="6704134" y="3086100"/>
            <a:ext cx="0" cy="18415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7"/>
            </p:custDataLst>
          </p:nvPr>
        </p:nvCxnSpPr>
        <p:spPr bwMode="gray">
          <a:xfrm>
            <a:off x="4765431" y="2590799"/>
            <a:ext cx="0" cy="1727200"/>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8"/>
            </p:custDataLst>
          </p:nvPr>
        </p:nvCxnSpPr>
        <p:spPr bwMode="gray">
          <a:xfrm>
            <a:off x="4479680" y="2590800"/>
            <a:ext cx="285750"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custDataLst>
              <p:tags r:id="rId9"/>
            </p:custDataLst>
          </p:nvPr>
        </p:nvCxnSpPr>
        <p:spPr bwMode="gray">
          <a:xfrm flipV="1">
            <a:off x="4479680" y="2590800"/>
            <a:ext cx="0" cy="18415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10"/>
            </p:custDataLst>
          </p:nvPr>
        </p:nvCxnSpPr>
        <p:spPr bwMode="gray">
          <a:xfrm flipV="1">
            <a:off x="5218234" y="2552700"/>
            <a:ext cx="0" cy="18415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custDataLst>
              <p:tags r:id="rId11"/>
            </p:custDataLst>
          </p:nvPr>
        </p:nvCxnSpPr>
        <p:spPr bwMode="gray">
          <a:xfrm>
            <a:off x="5508380" y="2552703"/>
            <a:ext cx="0" cy="1736725"/>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custDataLst>
              <p:tags r:id="rId12"/>
            </p:custDataLst>
          </p:nvPr>
        </p:nvCxnSpPr>
        <p:spPr bwMode="gray">
          <a:xfrm>
            <a:off x="5218236" y="2552700"/>
            <a:ext cx="290146"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13"/>
            </p:custDataLst>
          </p:nvPr>
        </p:nvCxnSpPr>
        <p:spPr bwMode="gray">
          <a:xfrm>
            <a:off x="7732834" y="2743203"/>
            <a:ext cx="0" cy="1336675"/>
          </a:xfrm>
          <a:prstGeom prst="line">
            <a:avLst/>
          </a:prstGeom>
          <a:ln w="9525">
            <a:solidFill>
              <a:srgbClr val="808080"/>
            </a:solidFill>
            <a:headEnd type="none"/>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custDataLst>
              <p:tags r:id="rId14"/>
            </p:custDataLst>
          </p:nvPr>
        </p:nvCxnSpPr>
        <p:spPr bwMode="gray">
          <a:xfrm>
            <a:off x="7442689" y="2743200"/>
            <a:ext cx="290146" cy="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15"/>
            </p:custDataLst>
          </p:nvPr>
        </p:nvCxnSpPr>
        <p:spPr bwMode="gray">
          <a:xfrm flipV="1">
            <a:off x="7442688" y="2743200"/>
            <a:ext cx="0" cy="184150"/>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64" name="Text Placeholder 37"/>
          <p:cNvSpPr>
            <a:spLocks noGrp="1"/>
          </p:cNvSpPr>
          <p:nvPr>
            <p:custDataLst>
              <p:tags r:id="rId16"/>
            </p:custDataLst>
          </p:nvPr>
        </p:nvSpPr>
        <p:spPr bwMode="gray">
          <a:xfrm>
            <a:off x="4032739" y="2144712"/>
            <a:ext cx="3648808" cy="182562"/>
          </a:xfrm>
          <a:prstGeom prst="rect">
            <a:avLst/>
          </a:prstGeom>
          <a:noFill/>
          <a:effectLst/>
        </p:spPr>
        <p:txBody>
          <a:bodyPr wrap="none" lIns="0" tIns="0" rIns="0" bIns="0" numCol="1" spcCol="0" anchor="b"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r>
              <a:rPr lang="en-US" sz="1200" b="0" dirty="0" smtClean="0">
                <a:solidFill>
                  <a:srgbClr val="000000"/>
                </a:solidFill>
                <a:latin typeface="Arial"/>
                <a:sym typeface="Arial"/>
              </a:rPr>
              <a:t>% of respondents reporting intention to adopt new services</a:t>
            </a:r>
            <a:endParaRPr lang="en-US" sz="1200" b="0" dirty="0">
              <a:solidFill>
                <a:srgbClr val="000000"/>
              </a:solidFill>
              <a:latin typeface="Arial"/>
              <a:sym typeface="Arial"/>
            </a:endParaRPr>
          </a:p>
        </p:txBody>
      </p:sp>
      <p:sp>
        <p:nvSpPr>
          <p:cNvPr id="88" name="Text Placeholder 51"/>
          <p:cNvSpPr>
            <a:spLocks noGrp="1"/>
          </p:cNvSpPr>
          <p:nvPr>
            <p:custDataLst>
              <p:tags r:id="rId17"/>
            </p:custDataLst>
          </p:nvPr>
        </p:nvSpPr>
        <p:spPr bwMode="gray">
          <a:xfrm>
            <a:off x="6567855" y="2978150"/>
            <a:ext cx="558311" cy="215900"/>
          </a:xfrm>
          <a:prstGeom prst="ellipse">
            <a:avLst/>
          </a:prstGeom>
          <a:solidFill>
            <a:srgbClr val="DC6E00"/>
          </a:solidFill>
          <a:ln w="9525">
            <a:solidFill>
              <a:srgbClr val="808080"/>
            </a:solidFill>
          </a:ln>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D9BAADC7-0120-4D7F-A870-C8DB63BE131C}" type="datetime'''-3''''9'''''''''''''''' p''''''''''.''''''p''''''''.'''''">
              <a:rPr lang="en-US" sz="1000" b="0" smtClean="0">
                <a:solidFill>
                  <a:srgbClr val="000000"/>
                </a:solidFill>
                <a:latin typeface="Arial"/>
              </a:rPr>
              <a:pPr algn="ctr" fontAlgn="auto">
                <a:spcBef>
                  <a:spcPct val="0"/>
                </a:spcBef>
              </a:pPr>
              <a:t>-39 p.p.</a:t>
            </a:fld>
            <a:endParaRPr lang="en-US" sz="1000" b="0" dirty="0">
              <a:solidFill>
                <a:srgbClr val="000000"/>
              </a:solidFill>
              <a:latin typeface="Arial"/>
              <a:sym typeface="Arial"/>
            </a:endParaRPr>
          </a:p>
        </p:txBody>
      </p:sp>
      <p:sp>
        <p:nvSpPr>
          <p:cNvPr id="84" name="Text Placeholder 50"/>
          <p:cNvSpPr>
            <a:spLocks noGrp="1"/>
          </p:cNvSpPr>
          <p:nvPr>
            <p:custDataLst>
              <p:tags r:id="rId18"/>
            </p:custDataLst>
          </p:nvPr>
        </p:nvSpPr>
        <p:spPr bwMode="gray">
          <a:xfrm>
            <a:off x="4343402" y="2482850"/>
            <a:ext cx="558311" cy="215900"/>
          </a:xfrm>
          <a:prstGeom prst="ellipse">
            <a:avLst/>
          </a:prstGeom>
          <a:solidFill>
            <a:srgbClr val="DC6E00"/>
          </a:solidFill>
          <a:ln w="9525">
            <a:solidFill>
              <a:srgbClr val="808080"/>
            </a:solidFill>
          </a:ln>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834358FC-2BDA-495B-8E0C-DF402A270A4F}" type="datetime'''-''''''''''''''''''''51 ''p''''''''''''''''.p.'''''''''''''">
              <a:rPr lang="en-US" sz="1000" b="0" smtClean="0">
                <a:solidFill>
                  <a:srgbClr val="000000"/>
                </a:solidFill>
                <a:latin typeface="Arial"/>
              </a:rPr>
              <a:pPr algn="ctr" fontAlgn="auto">
                <a:spcBef>
                  <a:spcPct val="0"/>
                </a:spcBef>
              </a:pPr>
              <a:t>-51 p.p.</a:t>
            </a:fld>
            <a:endParaRPr lang="en-US" sz="1000" b="0" dirty="0">
              <a:solidFill>
                <a:srgbClr val="000000"/>
              </a:solidFill>
              <a:latin typeface="Arial"/>
              <a:sym typeface="Arial"/>
            </a:endParaRPr>
          </a:p>
        </p:txBody>
      </p:sp>
      <p:sp>
        <p:nvSpPr>
          <p:cNvPr id="57" name="Text Placeholder 14"/>
          <p:cNvSpPr>
            <a:spLocks noGrp="1"/>
          </p:cNvSpPr>
          <p:nvPr>
            <p:custDataLst>
              <p:tags r:id="rId19"/>
            </p:custDataLst>
          </p:nvPr>
        </p:nvSpPr>
        <p:spPr bwMode="gray">
          <a:xfrm>
            <a:off x="5084886" y="2444750"/>
            <a:ext cx="558311" cy="215900"/>
          </a:xfrm>
          <a:prstGeom prst="ellipse">
            <a:avLst/>
          </a:prstGeom>
          <a:solidFill>
            <a:srgbClr val="DC6E00"/>
          </a:solidFill>
          <a:ln w="9525">
            <a:solidFill>
              <a:srgbClr val="808080"/>
            </a:solidFill>
          </a:ln>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fld id="{5089B875-9348-45B4-A137-17FB84FD6536}" type="datetime'''''-''''''7''8'''''' ''''p''.''''''p.'''''''''''''''''''''''">
              <a:rPr lang="en-US" sz="1000" b="0" smtClean="0">
                <a:solidFill>
                  <a:srgbClr val="000000"/>
                </a:solidFill>
                <a:latin typeface="Arial"/>
              </a:rPr>
              <a:pPr algn="ctr" fontAlgn="auto">
                <a:spcBef>
                  <a:spcPct val="0"/>
                </a:spcBef>
              </a:pPr>
              <a:t>-78 p.p.</a:t>
            </a:fld>
            <a:endParaRPr lang="en-US" sz="1000" b="0" dirty="0">
              <a:solidFill>
                <a:srgbClr val="000000"/>
              </a:solidFill>
              <a:latin typeface="Arial"/>
              <a:sym typeface="Arial"/>
            </a:endParaRPr>
          </a:p>
        </p:txBody>
      </p:sp>
      <p:sp>
        <p:nvSpPr>
          <p:cNvPr id="62" name="Text Placeholder 45"/>
          <p:cNvSpPr>
            <a:spLocks noGrp="1"/>
          </p:cNvSpPr>
          <p:nvPr>
            <p:custDataLst>
              <p:tags r:id="rId20"/>
            </p:custDataLst>
          </p:nvPr>
        </p:nvSpPr>
        <p:spPr bwMode="gray">
          <a:xfrm>
            <a:off x="7309340" y="2635250"/>
            <a:ext cx="558311" cy="215900"/>
          </a:xfrm>
          <a:prstGeom prst="ellipse">
            <a:avLst/>
          </a:prstGeom>
          <a:solidFill>
            <a:srgbClr val="DC6E00"/>
          </a:solidFill>
          <a:ln w="9525">
            <a:solidFill>
              <a:srgbClr val="808080"/>
            </a:solidFill>
          </a:ln>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ct val="0"/>
              </a:spcBef>
            </a:pPr>
            <a:r>
              <a:rPr lang="en-US" sz="1000" b="0" dirty="0" smtClean="0">
                <a:solidFill>
                  <a:srgbClr val="000000"/>
                </a:solidFill>
                <a:latin typeface="Arial"/>
                <a:sym typeface="Arial"/>
              </a:rPr>
              <a:t>-38 p.p.</a:t>
            </a:r>
            <a:endParaRPr lang="en-US" sz="1000" b="0" dirty="0">
              <a:solidFill>
                <a:srgbClr val="000000"/>
              </a:solidFill>
              <a:latin typeface="Arial"/>
              <a:sym typeface="Arial"/>
            </a:endParaRPr>
          </a:p>
        </p:txBody>
      </p:sp>
      <p:sp>
        <p:nvSpPr>
          <p:cNvPr id="80" name="Rectangle 79"/>
          <p:cNvSpPr/>
          <p:nvPr>
            <p:custDataLst>
              <p:tags r:id="rId21"/>
            </p:custDataLst>
          </p:nvPr>
        </p:nvSpPr>
        <p:spPr bwMode="gray">
          <a:xfrm>
            <a:off x="6496050" y="5715003"/>
            <a:ext cx="197826" cy="160337"/>
          </a:xfrm>
          <a:prstGeom prst="rect">
            <a:avLst/>
          </a:prstGeom>
          <a:solidFill>
            <a:schemeClr val="fo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73" name="Rectangle 72"/>
          <p:cNvSpPr/>
          <p:nvPr>
            <p:custDataLst>
              <p:tags r:id="rId22"/>
            </p:custDataLst>
          </p:nvPr>
        </p:nvSpPr>
        <p:spPr bwMode="gray">
          <a:xfrm>
            <a:off x="5722327" y="5715003"/>
            <a:ext cx="197826" cy="160337"/>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76" name="Text Placeholder 46"/>
          <p:cNvSpPr>
            <a:spLocks noGrp="1"/>
          </p:cNvSpPr>
          <p:nvPr>
            <p:custDataLst>
              <p:tags r:id="rId23"/>
            </p:custDataLst>
          </p:nvPr>
        </p:nvSpPr>
        <p:spPr bwMode="gray">
          <a:xfrm>
            <a:off x="6740771" y="5710237"/>
            <a:ext cx="512885" cy="182562"/>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EBC7D84E-0116-4AA3-95B8-FA2E7F7FD14D}" type="datetime'''''''''''''''''L''''a''''''''''gg''''''a''''''''rd'''">
              <a:rPr lang="en-US" sz="1200" b="0" smtClean="0">
                <a:solidFill>
                  <a:srgbClr val="000000"/>
                </a:solidFill>
                <a:latin typeface="Arial"/>
                <a:sym typeface="Arial"/>
              </a:rPr>
              <a:pPr fontAlgn="auto">
                <a:spcBef>
                  <a:spcPct val="0"/>
                </a:spcBef>
              </a:pPr>
              <a:t>Laggard</a:t>
            </a:fld>
            <a:endParaRPr lang="en-US" sz="1200" b="0">
              <a:solidFill>
                <a:srgbClr val="000000"/>
              </a:solidFill>
              <a:latin typeface="Arial"/>
              <a:sym typeface="Arial"/>
            </a:endParaRPr>
          </a:p>
        </p:txBody>
      </p:sp>
      <p:sp>
        <p:nvSpPr>
          <p:cNvPr id="72" name="Text Placeholder 44"/>
          <p:cNvSpPr>
            <a:spLocks noGrp="1"/>
          </p:cNvSpPr>
          <p:nvPr>
            <p:custDataLst>
              <p:tags r:id="rId24"/>
            </p:custDataLst>
          </p:nvPr>
        </p:nvSpPr>
        <p:spPr bwMode="gray">
          <a:xfrm>
            <a:off x="5967048" y="5710237"/>
            <a:ext cx="435219" cy="182562"/>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E89CA491-6FFC-4731-81AA-DAD57AB8B1AA}" type="datetime'''''Le''''a''d''''''''''''e''''''''r'''''''''''''''''''''">
              <a:rPr lang="en-US" sz="1200" b="0" smtClean="0">
                <a:solidFill>
                  <a:srgbClr val="000000"/>
                </a:solidFill>
                <a:latin typeface="Arial"/>
                <a:sym typeface="Arial"/>
              </a:rPr>
              <a:pPr fontAlgn="auto">
                <a:spcBef>
                  <a:spcPct val="0"/>
                </a:spcBef>
              </a:pPr>
              <a:t>Leader</a:t>
            </a:fld>
            <a:endParaRPr lang="en-US" sz="1200" b="0">
              <a:solidFill>
                <a:srgbClr val="000000"/>
              </a:solidFill>
              <a:latin typeface="Arial"/>
              <a:sym typeface="Arial"/>
            </a:endParaRPr>
          </a:p>
        </p:txBody>
      </p:sp>
      <p:pic>
        <p:nvPicPr>
          <p:cNvPr id="102" name="flag_brazil" descr="Datei:Flag of Brazil.svg"/>
          <p:cNvPicPr>
            <a:picLocks noChangeArrowheads="1"/>
          </p:cNvPicPr>
          <p:nvPr/>
        </p:nvPicPr>
        <p:blipFill>
          <a:blip r:embed="rId36" cstate="print"/>
          <a:srcRect t="2324" b="2438"/>
          <a:stretch>
            <a:fillRect/>
          </a:stretch>
        </p:blipFill>
        <p:spPr bwMode="auto">
          <a:xfrm>
            <a:off x="5967369" y="5051425"/>
            <a:ext cx="280650" cy="202302"/>
          </a:xfrm>
          <a:prstGeom prst="rect">
            <a:avLst/>
          </a:prstGeom>
          <a:solidFill>
            <a:schemeClr val="accent1"/>
          </a:solidFill>
          <a:ln>
            <a:solidFill>
              <a:srgbClr val="B2B2B2"/>
            </a:solidFill>
          </a:ln>
        </p:spPr>
      </p:pic>
      <p:pic>
        <p:nvPicPr>
          <p:cNvPr id="103" name="flag_southkorea" descr="Datei:Flag of South Korea.svg"/>
          <p:cNvPicPr>
            <a:picLocks noChangeAspect="1" noChangeArrowheads="1"/>
          </p:cNvPicPr>
          <p:nvPr/>
        </p:nvPicPr>
        <p:blipFill>
          <a:blip r:embed="rId37" cstate="print"/>
          <a:srcRect/>
          <a:stretch>
            <a:fillRect/>
          </a:stretch>
        </p:blipFill>
        <p:spPr bwMode="auto">
          <a:xfrm>
            <a:off x="6708911" y="5051165"/>
            <a:ext cx="280650" cy="202565"/>
          </a:xfrm>
          <a:prstGeom prst="rect">
            <a:avLst/>
          </a:prstGeom>
          <a:solidFill>
            <a:schemeClr val="accent1"/>
          </a:solidFill>
          <a:ln w="3175">
            <a:solidFill>
              <a:srgbClr val="B2B2B2"/>
            </a:solidFill>
          </a:ln>
        </p:spPr>
      </p:pic>
      <p:pic>
        <p:nvPicPr>
          <p:cNvPr id="104" name="flag_china" descr="Datei:Flag of the People's Republic of China.svg"/>
          <p:cNvPicPr>
            <a:picLocks noChangeAspect="1" noChangeArrowheads="1"/>
          </p:cNvPicPr>
          <p:nvPr/>
        </p:nvPicPr>
        <p:blipFill>
          <a:blip r:embed="rId38" cstate="print"/>
          <a:srcRect/>
          <a:stretch>
            <a:fillRect/>
          </a:stretch>
        </p:blipFill>
        <p:spPr bwMode="auto">
          <a:xfrm>
            <a:off x="7450453" y="5051165"/>
            <a:ext cx="280650" cy="202565"/>
          </a:xfrm>
          <a:prstGeom prst="rect">
            <a:avLst/>
          </a:prstGeom>
          <a:solidFill>
            <a:schemeClr val="accent1"/>
          </a:solidFill>
          <a:ln>
            <a:solidFill>
              <a:srgbClr val="B2B2B2"/>
            </a:solidFill>
          </a:ln>
        </p:spPr>
      </p:pic>
      <p:pic>
        <p:nvPicPr>
          <p:cNvPr id="105" name="flag_germany" descr="Datei:Flag of Germany.svg"/>
          <p:cNvPicPr>
            <a:picLocks noChangeAspect="1" noChangeArrowheads="1"/>
          </p:cNvPicPr>
          <p:nvPr/>
        </p:nvPicPr>
        <p:blipFill>
          <a:blip r:embed="rId39" cstate="print"/>
          <a:srcRect/>
          <a:stretch>
            <a:fillRect/>
          </a:stretch>
        </p:blipFill>
        <p:spPr bwMode="auto">
          <a:xfrm>
            <a:off x="5225828" y="5051035"/>
            <a:ext cx="280650" cy="202692"/>
          </a:xfrm>
          <a:prstGeom prst="rect">
            <a:avLst/>
          </a:prstGeom>
          <a:solidFill>
            <a:schemeClr val="accent1"/>
          </a:solidFill>
          <a:ln>
            <a:solidFill>
              <a:srgbClr val="B2B2B2"/>
            </a:solidFill>
          </a:ln>
        </p:spPr>
      </p:pic>
      <p:pic>
        <p:nvPicPr>
          <p:cNvPr id="106" name="flag_india" descr="Datei:Flag of India.svg"/>
          <p:cNvPicPr>
            <a:picLocks noChangeAspect="1" noChangeArrowheads="1"/>
          </p:cNvPicPr>
          <p:nvPr/>
        </p:nvPicPr>
        <p:blipFill>
          <a:blip r:embed="rId40" cstate="print"/>
          <a:srcRect/>
          <a:stretch>
            <a:fillRect/>
          </a:stretch>
        </p:blipFill>
        <p:spPr bwMode="auto">
          <a:xfrm>
            <a:off x="8191994" y="5051165"/>
            <a:ext cx="280650" cy="202565"/>
          </a:xfrm>
          <a:prstGeom prst="rect">
            <a:avLst/>
          </a:prstGeom>
          <a:solidFill>
            <a:schemeClr val="accent1"/>
          </a:solidFill>
          <a:ln w="3175">
            <a:solidFill>
              <a:srgbClr val="B2B2B2"/>
            </a:solidFill>
          </a:ln>
        </p:spPr>
      </p:pic>
      <p:pic>
        <p:nvPicPr>
          <p:cNvPr id="107" name="flag_usa" descr="Datei:Flag of the United States (Pantone).svg"/>
          <p:cNvPicPr>
            <a:picLocks noChangeArrowheads="1"/>
          </p:cNvPicPr>
          <p:nvPr/>
        </p:nvPicPr>
        <p:blipFill>
          <a:blip r:embed="rId41" cstate="print"/>
          <a:srcRect r="20911"/>
          <a:stretch>
            <a:fillRect/>
          </a:stretch>
        </p:blipFill>
        <p:spPr bwMode="auto">
          <a:xfrm>
            <a:off x="4484286" y="5051425"/>
            <a:ext cx="280650" cy="202302"/>
          </a:xfrm>
          <a:prstGeom prst="rect">
            <a:avLst/>
          </a:prstGeom>
          <a:solidFill>
            <a:schemeClr val="accent1"/>
          </a:solidFill>
          <a:ln>
            <a:solidFill>
              <a:srgbClr val="B2B2B2"/>
            </a:solidFill>
          </a:ln>
        </p:spPr>
      </p:pic>
      <p:sp>
        <p:nvSpPr>
          <p:cNvPr id="108" name="Rectangle 3"/>
          <p:cNvSpPr>
            <a:spLocks noChangeArrowheads="1"/>
          </p:cNvSpPr>
          <p:nvPr/>
        </p:nvSpPr>
        <p:spPr bwMode="gray">
          <a:xfrm>
            <a:off x="420567" y="6324603"/>
            <a:ext cx="8302869" cy="328613"/>
          </a:xfrm>
          <a:prstGeom prst="rect">
            <a:avLst/>
          </a:prstGeom>
          <a:noFill/>
          <a:ln w="9525" algn="ctr">
            <a:noFill/>
            <a:miter lim="800000"/>
            <a:headEnd type="none" w="lg" len="lg"/>
            <a:tailEnd type="none" w="lg" len="lg"/>
          </a:ln>
        </p:spPr>
        <p:txBody>
          <a:bodyPr lIns="0" tIns="0" rIns="0" bIns="0" anchor="b"/>
          <a:lstStyle/>
          <a:p>
            <a:pPr fontAlgn="auto">
              <a:lnSpc>
                <a:spcPct val="90000"/>
              </a:lnSpc>
              <a:spcBef>
                <a:spcPts val="0"/>
              </a:spcBef>
              <a:spcAft>
                <a:spcPts val="0"/>
              </a:spcAft>
            </a:pPr>
            <a:r>
              <a:rPr lang="en-US" sz="800" dirty="0" smtClean="0">
                <a:solidFill>
                  <a:srgbClr val="000000"/>
                </a:solidFill>
                <a:cs typeface="Arial" pitchFamily="34" charset="0"/>
              </a:rPr>
              <a:t>1. Defined as the delta (in p.p.) of the number of respondents reporting that investing in new mobile applications is a) where there next investment dollar will go or b) among top management priorities</a:t>
            </a:r>
          </a:p>
          <a:p>
            <a:pPr fontAlgn="auto">
              <a:lnSpc>
                <a:spcPct val="90000"/>
              </a:lnSpc>
              <a:spcBef>
                <a:spcPts val="0"/>
              </a:spcBef>
              <a:spcAft>
                <a:spcPts val="0"/>
              </a:spcAft>
            </a:pPr>
            <a:r>
              <a:rPr lang="en-US" sz="800" dirty="0" smtClean="0">
                <a:solidFill>
                  <a:srgbClr val="000000"/>
                </a:solidFill>
                <a:cs typeface="Arial" pitchFamily="34" charset="0"/>
              </a:rPr>
              <a:t>Note: Results for </a:t>
            </a:r>
            <a:r>
              <a:rPr lang="en-US" sz="800" dirty="0" err="1" smtClean="0">
                <a:solidFill>
                  <a:srgbClr val="000000"/>
                </a:solidFill>
                <a:cs typeface="Arial" pitchFamily="34" charset="0"/>
              </a:rPr>
              <a:t>SMEs</a:t>
            </a:r>
            <a:r>
              <a:rPr lang="en-US" sz="800" dirty="0" smtClean="0">
                <a:solidFill>
                  <a:srgbClr val="000000"/>
                </a:solidFill>
                <a:cs typeface="Arial" pitchFamily="34" charset="0"/>
              </a:rPr>
              <a:t> only (&lt;500 employees). Excludes results who failed attention checks or  with low answer variance (straight lining)</a:t>
            </a:r>
          </a:p>
          <a:p>
            <a:pPr fontAlgn="auto">
              <a:lnSpc>
                <a:spcPct val="90000"/>
              </a:lnSpc>
              <a:spcBef>
                <a:spcPts val="0"/>
              </a:spcBef>
              <a:spcAft>
                <a:spcPts val="0"/>
              </a:spcAft>
            </a:pPr>
            <a:r>
              <a:rPr lang="en-US" sz="800" dirty="0" smtClean="0">
                <a:solidFill>
                  <a:srgbClr val="000000"/>
                </a:solidFill>
                <a:cs typeface="Arial" pitchFamily="34" charset="0"/>
              </a:rPr>
              <a:t>Source: BCG Business Impact Survey (USA: n= 574, Korea: n=704, Germany: n= 513, China: n=489),  BCG analysis</a:t>
            </a:r>
            <a:endParaRPr lang="en-US" sz="800" dirty="0">
              <a:solidFill>
                <a:srgbClr val="000000"/>
              </a:solidFill>
              <a:cs typeface="Arial" pitchFamily="34" charset="0"/>
            </a:endParaRPr>
          </a:p>
        </p:txBody>
      </p:sp>
      <p:sp>
        <p:nvSpPr>
          <p:cNvPr id="47" name="Rectangle 46"/>
          <p:cNvSpPr/>
          <p:nvPr/>
        </p:nvSpPr>
        <p:spPr>
          <a:xfrm>
            <a:off x="798683" y="4084640"/>
            <a:ext cx="273782" cy="834603"/>
          </a:xfrm>
          <a:prstGeom prst="rect">
            <a:avLst/>
          </a:prstGeom>
          <a:noFill/>
          <a:ln w="222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49" name="Rectangle 48"/>
          <p:cNvSpPr/>
          <p:nvPr/>
        </p:nvSpPr>
        <p:spPr>
          <a:xfrm>
            <a:off x="2154560" y="4294191"/>
            <a:ext cx="273781" cy="625053"/>
          </a:xfrm>
          <a:prstGeom prst="rect">
            <a:avLst/>
          </a:prstGeom>
          <a:noFill/>
          <a:ln w="222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52" name="Rectangle 51"/>
          <p:cNvSpPr/>
          <p:nvPr>
            <p:custDataLst>
              <p:tags r:id="rId25"/>
            </p:custDataLst>
          </p:nvPr>
        </p:nvSpPr>
        <p:spPr bwMode="gray">
          <a:xfrm>
            <a:off x="468924" y="5407025"/>
            <a:ext cx="165589" cy="133350"/>
          </a:xfrm>
          <a:prstGeom prst="rect">
            <a:avLst/>
          </a:prstGeom>
          <a:solidFill>
            <a:srgbClr val="79A2B3"/>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54" name="Rectangle 53"/>
          <p:cNvSpPr/>
          <p:nvPr>
            <p:custDataLst>
              <p:tags r:id="rId26"/>
            </p:custDataLst>
          </p:nvPr>
        </p:nvSpPr>
        <p:spPr bwMode="gray">
          <a:xfrm>
            <a:off x="468924" y="5813425"/>
            <a:ext cx="165589" cy="133350"/>
          </a:xfrm>
          <a:prstGeom prst="rect">
            <a:avLst/>
          </a:prstGeom>
          <a:solidFill>
            <a:schemeClr val="fo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53" name="Rectangle 52"/>
          <p:cNvSpPr/>
          <p:nvPr>
            <p:custDataLst>
              <p:tags r:id="rId27"/>
            </p:custDataLst>
          </p:nvPr>
        </p:nvSpPr>
        <p:spPr bwMode="gray">
          <a:xfrm>
            <a:off x="468924" y="5610225"/>
            <a:ext cx="165589" cy="133350"/>
          </a:xfrm>
          <a:prstGeom prst="rect">
            <a:avLst/>
          </a:prstGeom>
          <a:solidFill>
            <a:srgbClr val="D2E0E6"/>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55" name="Rectangle 54"/>
          <p:cNvSpPr/>
          <p:nvPr>
            <p:custDataLst>
              <p:tags r:id="rId28"/>
            </p:custDataLst>
          </p:nvPr>
        </p:nvSpPr>
        <p:spPr bwMode="gray">
          <a:xfrm>
            <a:off x="468924" y="6016625"/>
            <a:ext cx="165589" cy="133350"/>
          </a:xfrm>
          <a:prstGeom prst="rect">
            <a:avLst/>
          </a:prstGeom>
          <a:solidFill>
            <a:schemeClr val="hlink"/>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46" name="Text Placeholder 10"/>
          <p:cNvSpPr>
            <a:spLocks noGrp="1"/>
          </p:cNvSpPr>
          <p:nvPr>
            <p:custDataLst>
              <p:tags r:id="rId29"/>
            </p:custDataLst>
          </p:nvPr>
        </p:nvSpPr>
        <p:spPr bwMode="gray">
          <a:xfrm>
            <a:off x="681404" y="5403850"/>
            <a:ext cx="3094892" cy="152400"/>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61BC8BA0-5D6F-418E-860E-31A4ABB7F8A7}" type="datetime'We don’t plan to adopt new services - we ha''ve wh''at we nee'">
              <a:rPr lang="en-US" sz="1000" b="0" smtClean="0">
                <a:solidFill>
                  <a:srgbClr val="000000"/>
                </a:solidFill>
                <a:latin typeface="Arial"/>
              </a:rPr>
              <a:pPr fontAlgn="auto">
                <a:spcBef>
                  <a:spcPct val="0"/>
                </a:spcBef>
              </a:pPr>
              <a:t>We don’t plan to adopt new services - we have what we nee</a:t>
            </a:fld>
            <a:endParaRPr lang="en-US" sz="1000" b="0">
              <a:solidFill>
                <a:srgbClr val="000000"/>
              </a:solidFill>
              <a:latin typeface="Arial"/>
              <a:sym typeface="Arial"/>
            </a:endParaRPr>
          </a:p>
        </p:txBody>
      </p:sp>
      <p:sp>
        <p:nvSpPr>
          <p:cNvPr id="48" name="Text Placeholder 11"/>
          <p:cNvSpPr>
            <a:spLocks noGrp="1"/>
          </p:cNvSpPr>
          <p:nvPr>
            <p:custDataLst>
              <p:tags r:id="rId30"/>
            </p:custDataLst>
          </p:nvPr>
        </p:nvSpPr>
        <p:spPr bwMode="gray">
          <a:xfrm>
            <a:off x="681405" y="6013450"/>
            <a:ext cx="2769577" cy="152400"/>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B7C2067B-4856-4E12-869B-3452D0B519DB}" type="datetime'Our next first dolla''r of investment will go to mobile ser'">
              <a:rPr lang="en-US" sz="1000" b="0" smtClean="0">
                <a:solidFill>
                  <a:srgbClr val="000000"/>
                </a:solidFill>
                <a:latin typeface="Arial"/>
              </a:rPr>
              <a:pPr fontAlgn="auto">
                <a:spcBef>
                  <a:spcPct val="0"/>
                </a:spcBef>
              </a:pPr>
              <a:t>Our next first dollar of investment will go to mobile ser</a:t>
            </a:fld>
            <a:endParaRPr lang="en-US" sz="1000" b="0">
              <a:solidFill>
                <a:srgbClr val="000000"/>
              </a:solidFill>
              <a:latin typeface="Arial"/>
              <a:sym typeface="Arial"/>
            </a:endParaRPr>
          </a:p>
        </p:txBody>
      </p:sp>
      <p:sp>
        <p:nvSpPr>
          <p:cNvPr id="50" name="Text Placeholder 12"/>
          <p:cNvSpPr>
            <a:spLocks noGrp="1"/>
          </p:cNvSpPr>
          <p:nvPr>
            <p:custDataLst>
              <p:tags r:id="rId31"/>
            </p:custDataLst>
          </p:nvPr>
        </p:nvSpPr>
        <p:spPr bwMode="gray">
          <a:xfrm>
            <a:off x="681405" y="5810250"/>
            <a:ext cx="1943100" cy="152400"/>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F7A59B80-09E6-4B1C-BDB5-FD2B85FB98B3}" type="datetime'A''mong ''''the top m''''anagem''ent'''''' p''r''''iorities'''">
              <a:rPr lang="en-US" sz="1000" b="0" smtClean="0">
                <a:solidFill>
                  <a:srgbClr val="000000"/>
                </a:solidFill>
                <a:latin typeface="Arial"/>
              </a:rPr>
              <a:pPr fontAlgn="auto">
                <a:spcBef>
                  <a:spcPct val="0"/>
                </a:spcBef>
              </a:pPr>
              <a:t>Among the top management priorities</a:t>
            </a:fld>
            <a:endParaRPr lang="en-US" sz="1000" b="0">
              <a:solidFill>
                <a:srgbClr val="000000"/>
              </a:solidFill>
              <a:latin typeface="Arial"/>
              <a:sym typeface="Arial"/>
            </a:endParaRPr>
          </a:p>
        </p:txBody>
      </p:sp>
      <p:sp>
        <p:nvSpPr>
          <p:cNvPr id="51" name="Text Placeholder 13"/>
          <p:cNvSpPr>
            <a:spLocks noGrp="1"/>
          </p:cNvSpPr>
          <p:nvPr>
            <p:custDataLst>
              <p:tags r:id="rId32"/>
            </p:custDataLst>
          </p:nvPr>
        </p:nvSpPr>
        <p:spPr bwMode="gray">
          <a:xfrm>
            <a:off x="681405" y="5607050"/>
            <a:ext cx="2539511" cy="152400"/>
          </a:xfrm>
          <a:prstGeom prst="rect">
            <a:avLst/>
          </a:prstGeom>
          <a:noFill/>
          <a:effectLst/>
        </p:spPr>
        <p:txBody>
          <a:bodyPr wrap="none" lIns="0" tIns="0" rIns="0" bIns="0" numCol="1" spc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0"/>
              </a:spcBef>
            </a:pPr>
            <a:fld id="{88A62E0A-1D7B-4E34-9BB5-E22442846F15}" type="datetime'It is being actively considered, b''ut is ''''not a priority'">
              <a:rPr lang="en-US" sz="1000" b="0" smtClean="0">
                <a:solidFill>
                  <a:srgbClr val="000000"/>
                </a:solidFill>
                <a:latin typeface="Arial"/>
              </a:rPr>
              <a:pPr fontAlgn="auto">
                <a:spcBef>
                  <a:spcPct val="0"/>
                </a:spcBef>
              </a:pPr>
              <a:t>It is being actively considered, but is not a priority</a:t>
            </a:fld>
            <a:endParaRPr lang="en-US" sz="1000" b="0">
              <a:solidFill>
                <a:srgbClr val="000000"/>
              </a:solidFill>
              <a:latin typeface="Arial"/>
              <a:sym typeface="Arial"/>
            </a:endParaRPr>
          </a:p>
        </p:txBody>
      </p:sp>
      <p:sp>
        <p:nvSpPr>
          <p:cNvPr id="56" name="Rectangle 55"/>
          <p:cNvSpPr/>
          <p:nvPr/>
        </p:nvSpPr>
        <p:spPr>
          <a:xfrm>
            <a:off x="1251683" y="4154690"/>
            <a:ext cx="273782" cy="764550"/>
          </a:xfrm>
          <a:prstGeom prst="rect">
            <a:avLst/>
          </a:prstGeom>
          <a:noFill/>
          <a:ln w="222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
        <p:nvSpPr>
          <p:cNvPr id="61" name="Rectangle 60"/>
          <p:cNvSpPr/>
          <p:nvPr/>
        </p:nvSpPr>
        <p:spPr>
          <a:xfrm>
            <a:off x="2599482" y="3951517"/>
            <a:ext cx="273781" cy="967727"/>
          </a:xfrm>
          <a:prstGeom prst="rect">
            <a:avLst/>
          </a:prstGeom>
          <a:noFill/>
          <a:ln w="22225">
            <a:solidFill>
              <a:srgbClr val="DC6E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auto">
              <a:spcBef>
                <a:spcPts val="0"/>
              </a:spcBef>
              <a:spcAft>
                <a:spcPts val="0"/>
              </a:spcAft>
            </a:pPr>
            <a:endParaRPr lang="en-US" sz="1400" dirty="0" smtClean="0">
              <a:solidFill>
                <a:srgbClr val="0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nvGraphicFramePr>
        <p:xfrm>
          <a:off x="1512" y="1592"/>
          <a:ext cx="1511" cy="1587"/>
        </p:xfrm>
        <a:graphic>
          <a:graphicData uri="http://schemas.openxmlformats.org/presentationml/2006/ole">
            <p:oleObj spid="_x0000_s7170" name="think-cell Slide" r:id="rId3" imgW="360" imgH="360" progId="">
              <p:embed/>
            </p:oleObj>
          </a:graphicData>
        </a:graphic>
      </p:graphicFrame>
      <p:sp>
        <p:nvSpPr>
          <p:cNvPr id="2" name="Title 1"/>
          <p:cNvSpPr>
            <a:spLocks noGrp="1"/>
          </p:cNvSpPr>
          <p:nvPr>
            <p:ph type="title"/>
          </p:nvPr>
        </p:nvSpPr>
        <p:spPr>
          <a:xfrm>
            <a:off x="435357" y="161999"/>
            <a:ext cx="8275202" cy="831600"/>
          </a:xfrm>
          <a:noFill/>
          <a:effectLst/>
        </p:spPr>
        <p:txBody>
          <a:bodyPr wrap="square"/>
          <a:lstStyle/>
          <a:p>
            <a:pPr lvl="0"/>
            <a:r>
              <a:rPr lang="en-US" sz="2000" dirty="0" smtClean="0">
                <a:solidFill>
                  <a:srgbClr val="177B57"/>
                </a:solidFill>
                <a:latin typeface="Arial"/>
              </a:rPr>
              <a:t>"Human interest" stories from Korea illustrate the fundamental impact of mobile technology on small business </a:t>
            </a:r>
            <a:endParaRPr lang="en-US" sz="2000" b="0" dirty="0">
              <a:solidFill>
                <a:srgbClr val="177B57"/>
              </a:solidFill>
              <a:latin typeface="Arial"/>
            </a:endParaRPr>
          </a:p>
        </p:txBody>
      </p:sp>
      <p:graphicFrame>
        <p:nvGraphicFramePr>
          <p:cNvPr id="4" name="Number_Column_Table"/>
          <p:cNvGraphicFramePr>
            <a:graphicFrameLocks noGrp="1"/>
          </p:cNvGraphicFramePr>
          <p:nvPr/>
        </p:nvGraphicFramePr>
        <p:xfrm>
          <a:off x="444621" y="1282891"/>
          <a:ext cx="8272484" cy="5170312"/>
        </p:xfrm>
        <a:graphic>
          <a:graphicData uri="http://schemas.openxmlformats.org/drawingml/2006/table">
            <a:tbl>
              <a:tblPr bandRow="1">
                <a:tableStyleId>{EB344D84-9AFB-497E-A393-DC336BA19D2E}</a:tableStyleId>
              </a:tblPr>
              <a:tblGrid>
                <a:gridCol w="1104927"/>
                <a:gridCol w="1461360"/>
                <a:gridCol w="2880147"/>
                <a:gridCol w="194212"/>
                <a:gridCol w="2631838"/>
              </a:tblGrid>
              <a:tr h="1645920">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r>
                        <a:rPr kumimoji="0" lang="en-US" sz="1500" b="1" i="0" u="none" strike="noStrike" cap="none" normalizeH="0" baseline="0" dirty="0" smtClean="0">
                          <a:ln>
                            <a:noFill/>
                          </a:ln>
                          <a:solidFill>
                            <a:schemeClr val="bg1"/>
                          </a:solidFill>
                          <a:effectLst/>
                          <a:latin typeface="Arial" pitchFamily="34" charset="0"/>
                          <a:cs typeface="Arial" pitchFamily="34" charset="0"/>
                        </a:rPr>
                        <a:t>Referral apps for local biz</a:t>
                      </a: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sz="12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sz="12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sz="12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sz="12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sz="12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r>
                        <a:rPr kumimoji="0" lang="en-US" sz="1200" b="1" i="0" u="none" strike="noStrike" cap="none" normalizeH="0" baseline="0" dirty="0" smtClean="0">
                          <a:ln>
                            <a:noFill/>
                          </a:ln>
                          <a:solidFill>
                            <a:srgbClr val="000000"/>
                          </a:solidFill>
                          <a:effectLst/>
                          <a:latin typeface="Arial" pitchFamily="34" charset="0"/>
                          <a:cs typeface="Arial" pitchFamily="34" charset="0"/>
                        </a:rPr>
                        <a:t>Mr. Han (owner) </a:t>
                      </a:r>
                      <a:r>
                        <a:rPr kumimoji="0" lang="en-US" sz="1200" b="1" i="0" u="none" strike="noStrike" cap="none" normalizeH="0" baseline="0" dirty="0" err="1" smtClean="0">
                          <a:ln>
                            <a:noFill/>
                          </a:ln>
                          <a:solidFill>
                            <a:srgbClr val="000000"/>
                          </a:solidFill>
                          <a:effectLst/>
                          <a:latin typeface="Arial" pitchFamily="34" charset="0"/>
                          <a:cs typeface="Arial" pitchFamily="34" charset="0"/>
                        </a:rPr>
                        <a:t>Kumkang</a:t>
                      </a:r>
                      <a:r>
                        <a:rPr kumimoji="0" lang="en-US" sz="1200" b="1" i="0" u="none" strike="noStrike" cap="none" normalizeH="0" baseline="0" dirty="0" smtClean="0">
                          <a:ln>
                            <a:noFill/>
                          </a:ln>
                          <a:solidFill>
                            <a:srgbClr val="000000"/>
                          </a:solidFill>
                          <a:effectLst/>
                          <a:latin typeface="Arial" pitchFamily="34" charset="0"/>
                          <a:cs typeface="Arial" pitchFamily="34" charset="0"/>
                        </a:rPr>
                        <a:t> BBQ</a:t>
                      </a:r>
                    </a:p>
                  </a:txBody>
                  <a:tcPr marL="87071" marR="87071"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indent="-171450">
                        <a:buClr>
                          <a:srgbClr val="177B57"/>
                        </a:buClr>
                        <a:buSzPct val="100000"/>
                        <a:buFont typeface="Arial"/>
                        <a:buChar char="•"/>
                        <a:defRPr/>
                      </a:pPr>
                      <a:r>
                        <a:rPr lang="en-US" altLang="ko-KR" sz="1500" b="1" dirty="0" smtClean="0"/>
                        <a:t>Local business in Korea benefits from referral apps by using them as the key marketing platform:</a:t>
                      </a:r>
                      <a:endParaRPr lang="en-US" altLang="ko-KR" sz="1500" b="1" dirty="0" smtClean="0">
                        <a:solidFill>
                          <a:srgbClr val="000000"/>
                        </a:solidFill>
                        <a:latin typeface="+mn-lt"/>
                      </a:endParaRP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200" b="0" i="0" u="none" strike="noStrike" cap="none" normalizeH="0" baseline="0" dirty="0" smtClean="0">
                        <a:ln>
                          <a:noFill/>
                        </a:ln>
                        <a:solidFill>
                          <a:srgbClr val="000000"/>
                        </a:solidFill>
                        <a:effectLst/>
                        <a:latin typeface="Arial" pitchFamily="34" charset="0"/>
                        <a:cs typeface="Arial" pitchFamily="34" charset="0"/>
                      </a:endParaRP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200" b="0" i="0" u="none" strike="noStrike" cap="none" normalizeH="0" baseline="0" dirty="0" smtClean="0">
                        <a:ln>
                          <a:noFill/>
                        </a:ln>
                        <a:solidFill>
                          <a:srgbClr val="000000"/>
                        </a:solidFill>
                        <a:effectLst/>
                        <a:latin typeface="Arial" pitchFamily="34" charset="0"/>
                        <a:cs typeface="Arial" pitchFamily="34" charset="0"/>
                      </a:endParaRP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692025">
                <a:tc>
                  <a:txBody>
                    <a:bodyPr/>
                    <a:lstStyle/>
                    <a:p>
                      <a:pPr marL="0" marR="0" lvl="0"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500" b="1" i="0" u="none" strike="noStrike" kern="1200" cap="none" spc="0" normalizeH="0" baseline="0" noProof="0" dirty="0" smtClean="0">
                          <a:ln>
                            <a:noFill/>
                          </a:ln>
                          <a:solidFill>
                            <a:srgbClr val="FFFFFF"/>
                          </a:solidFill>
                          <a:effectLst/>
                          <a:uLnTx/>
                          <a:uFillTx/>
                          <a:latin typeface="Arial" pitchFamily="34" charset="0"/>
                          <a:ea typeface="+mn-ea"/>
                          <a:cs typeface="Arial" pitchFamily="34" charset="0"/>
                        </a:rPr>
                        <a:t>Mobile payment &amp; biz mgmt</a:t>
                      </a: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5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5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5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5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2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r>
                        <a:rPr kumimoji="0" lang="en-US" altLang="ko-KR" sz="1200" b="1" i="0" u="none" strike="noStrike" cap="none" normalizeH="0" baseline="0" dirty="0" smtClean="0">
                          <a:ln>
                            <a:noFill/>
                          </a:ln>
                          <a:solidFill>
                            <a:srgbClr val="000000"/>
                          </a:solidFill>
                          <a:effectLst/>
                          <a:latin typeface="Arial" pitchFamily="34" charset="0"/>
                          <a:cs typeface="Arial" pitchFamily="34" charset="0"/>
                        </a:rPr>
                        <a:t>Mr. Cho (owner) </a:t>
                      </a:r>
                      <a:r>
                        <a:rPr kumimoji="0" lang="en-US" altLang="ko-KR" sz="1200" b="1" i="0" u="none" strike="noStrike" cap="none" normalizeH="0" baseline="0" dirty="0" err="1" smtClean="0">
                          <a:ln>
                            <a:noFill/>
                          </a:ln>
                          <a:solidFill>
                            <a:srgbClr val="000000"/>
                          </a:solidFill>
                          <a:effectLst/>
                          <a:latin typeface="Arial" pitchFamily="34" charset="0"/>
                          <a:cs typeface="Arial" pitchFamily="34" charset="0"/>
                        </a:rPr>
                        <a:t>Yicheon</a:t>
                      </a:r>
                      <a:r>
                        <a:rPr kumimoji="0" lang="en-US" altLang="ko-KR" sz="1200" b="1" i="0" u="none" strike="noStrike" cap="none" normalizeH="0" baseline="0" dirty="0" smtClean="0">
                          <a:ln>
                            <a:noFill/>
                          </a:ln>
                          <a:solidFill>
                            <a:srgbClr val="000000"/>
                          </a:solidFill>
                          <a:effectLst/>
                          <a:latin typeface="Arial" pitchFamily="34" charset="0"/>
                          <a:cs typeface="Arial" pitchFamily="34" charset="0"/>
                        </a:rPr>
                        <a:t> mart</a:t>
                      </a: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marR="0" lvl="0" indent="-171450" algn="l" defTabSz="914400" rtl="0" eaLnBrk="1" fontAlgn="base" latinLnBrk="0" hangingPunct="1">
                        <a:lnSpc>
                          <a:spcPct val="100000"/>
                        </a:lnSpc>
                        <a:spcBef>
                          <a:spcPct val="0"/>
                        </a:spcBef>
                        <a:spcAft>
                          <a:spcPct val="0"/>
                        </a:spcAft>
                        <a:buClr>
                          <a:srgbClr val="177B57"/>
                        </a:buClr>
                        <a:buSzTx/>
                        <a:buFontTx/>
                        <a:buChar char="•"/>
                        <a:tabLst/>
                        <a:defRPr/>
                      </a:pPr>
                      <a:r>
                        <a:rPr lang="en-US" altLang="ko-KR" sz="1500" b="1" dirty="0" smtClean="0"/>
                        <a:t>Mobile solution helps the transformation of traditional marketplaces in Korea to survive in the </a:t>
                      </a:r>
                      <a:r>
                        <a:rPr lang="en-US" altLang="ko-KR" sz="1500" b="1" dirty="0" err="1" smtClean="0"/>
                        <a:t>competitio</a:t>
                      </a:r>
                      <a:r>
                        <a:rPr kumimoji="0" lang="en-US" altLang="ko-KR" sz="1500" b="1"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n:</a:t>
                      </a: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200" b="0" i="0" u="none" strike="noStrike" cap="none" normalizeH="0" baseline="0" dirty="0" smtClean="0">
                        <a:ln>
                          <a:noFill/>
                        </a:ln>
                        <a:solidFill>
                          <a:srgbClr val="000000"/>
                        </a:solidFill>
                        <a:effectLst/>
                        <a:latin typeface="Arial" pitchFamily="34" charset="0"/>
                        <a:cs typeface="Arial" pitchFamily="34" charset="0"/>
                      </a:endParaRP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defRPr/>
                      </a:pPr>
                      <a:endParaRPr kumimoji="0" lang="en-US" sz="1200" b="0" i="0" u="none" strike="noStrike" cap="none" normalizeH="0" baseline="0" dirty="0" smtClean="0">
                        <a:ln>
                          <a:noFill/>
                        </a:ln>
                        <a:solidFill>
                          <a:srgbClr val="000000"/>
                        </a:solidFill>
                        <a:effectLst/>
                        <a:latin typeface="Arial" pitchFamily="34" charset="0"/>
                        <a:cs typeface="Arial" pitchFamily="34" charset="0"/>
                      </a:endParaRP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1832367">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r>
                        <a:rPr kumimoji="0" lang="en-US" sz="1500" b="1" i="0" u="none" strike="noStrike" cap="none" normalizeH="0" baseline="0" dirty="0" smtClean="0">
                          <a:ln>
                            <a:noFill/>
                          </a:ln>
                          <a:solidFill>
                            <a:schemeClr val="bg1"/>
                          </a:solidFill>
                          <a:effectLst/>
                          <a:latin typeface="Arial" pitchFamily="34" charset="0"/>
                          <a:cs typeface="Arial" pitchFamily="34" charset="0"/>
                        </a:rPr>
                        <a:t>Agile &amp; fast innovation</a:t>
                      </a: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5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5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5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2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2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endParaRPr kumimoji="0" lang="en-US" altLang="ko-KR" sz="12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
                          <a:schemeClr val="tx2"/>
                        </a:buClr>
                        <a:buSzTx/>
                        <a:buFontTx/>
                        <a:buNone/>
                        <a:tabLst/>
                      </a:pPr>
                      <a:r>
                        <a:rPr kumimoji="0" lang="en-US" altLang="ko-KR" sz="1200" b="1" i="0" u="none" strike="noStrike" cap="none" normalizeH="0" baseline="0" dirty="0" smtClean="0">
                          <a:ln>
                            <a:noFill/>
                          </a:ln>
                          <a:solidFill>
                            <a:srgbClr val="000000"/>
                          </a:solidFill>
                          <a:effectLst/>
                          <a:latin typeface="Arial" pitchFamily="34" charset="0"/>
                          <a:cs typeface="Arial" pitchFamily="34" charset="0"/>
                        </a:rPr>
                        <a:t>Mr. Yoo (CEO) Seoul Bus Mobile</a:t>
                      </a: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indent="-171450">
                        <a:buClr>
                          <a:srgbClr val="177B57"/>
                        </a:buClr>
                        <a:buSzPct val="100000"/>
                        <a:buFont typeface="Arial"/>
                        <a:buChar char="•"/>
                        <a:defRPr/>
                      </a:pPr>
                      <a:r>
                        <a:rPr lang="en-US" altLang="ko-KR" sz="1500" b="1" dirty="0" smtClean="0">
                          <a:solidFill>
                            <a:srgbClr val="000000"/>
                          </a:solidFill>
                          <a:latin typeface="+mn-lt"/>
                        </a:rPr>
                        <a:t>More than 10 million people use </a:t>
                      </a:r>
                      <a:r>
                        <a:rPr lang="en-US" altLang="ko-KR" sz="1500" b="1" dirty="0" smtClean="0">
                          <a:solidFill>
                            <a:srgbClr val="000000"/>
                          </a:solidFill>
                        </a:rPr>
                        <a:t>a real-time bus tracking app developed by a 17-year old student .</a:t>
                      </a:r>
                      <a:endParaRPr lang="en-US" altLang="ko-KR" sz="1500" b="1" dirty="0" smtClean="0">
                        <a:solidFill>
                          <a:srgbClr val="000000"/>
                        </a:solidFill>
                        <a:latin typeface="+mn-lt"/>
                      </a:endParaRP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200" b="0" i="0" u="none" strike="noStrike" cap="none" normalizeH="0" baseline="0" dirty="0" smtClean="0">
                        <a:ln>
                          <a:noFill/>
                        </a:ln>
                        <a:solidFill>
                          <a:srgbClr val="000000"/>
                        </a:solidFill>
                        <a:effectLst/>
                        <a:latin typeface="Arial" pitchFamily="34" charset="0"/>
                        <a:cs typeface="Arial" pitchFamily="34" charset="0"/>
                      </a:endParaRPr>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defRPr/>
                      </a:pPr>
                      <a:endParaRPr lang="en-US" sz="1200" dirty="0" smtClean="0"/>
                    </a:p>
                  </a:txBody>
                  <a:tcPr marL="84406" marR="84406" marT="91440" marB="91440" anchor="ctr" horzOverflow="overflow">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sp>
        <p:nvSpPr>
          <p:cNvPr id="32" name="BCG_FootNote_Box"/>
          <p:cNvSpPr txBox="1">
            <a:spLocks noChangeArrowheads="1"/>
          </p:cNvSpPr>
          <p:nvPr/>
        </p:nvSpPr>
        <p:spPr bwMode="auto">
          <a:xfrm>
            <a:off x="439613" y="6333390"/>
            <a:ext cx="8270118" cy="328613"/>
          </a:xfrm>
          <a:prstGeom prst="rect">
            <a:avLst/>
          </a:prstGeom>
          <a:noFill/>
          <a:ln w="12700">
            <a:noFill/>
            <a:miter lim="800000"/>
            <a:headEnd/>
            <a:tailEnd/>
          </a:ln>
        </p:spPr>
        <p:txBody>
          <a:bodyPr lIns="0" tIns="0" rIns="0" bIns="0" anchor="b"/>
          <a:lstStyle/>
          <a:p>
            <a:pPr eaLnBrk="0" hangingPunct="0">
              <a:lnSpc>
                <a:spcPct val="90000"/>
              </a:lnSpc>
              <a:spcBef>
                <a:spcPct val="0"/>
              </a:spcBef>
            </a:pPr>
            <a:r>
              <a:rPr lang="en-US" sz="800" dirty="0" smtClean="0">
                <a:solidFill>
                  <a:srgbClr val="000000"/>
                </a:solidFill>
                <a:cs typeface="Arial" pitchFamily="34" charset="0"/>
              </a:rPr>
              <a:t>Source: BCG interview</a:t>
            </a:r>
            <a:endParaRPr lang="en-US" sz="800" dirty="0">
              <a:solidFill>
                <a:srgbClr val="000000"/>
              </a:solidFill>
              <a:cs typeface="Arial" pitchFamily="34" charset="0"/>
            </a:endParaRPr>
          </a:p>
        </p:txBody>
      </p:sp>
      <p:sp>
        <p:nvSpPr>
          <p:cNvPr id="17" name="clipart_symbols_newspaperclippings"/>
          <p:cNvSpPr>
            <a:spLocks/>
          </p:cNvSpPr>
          <p:nvPr/>
        </p:nvSpPr>
        <p:spPr bwMode="auto">
          <a:xfrm>
            <a:off x="5742176" y="4816209"/>
            <a:ext cx="2964956" cy="1517178"/>
          </a:xfrm>
          <a:custGeom>
            <a:avLst/>
            <a:gdLst>
              <a:gd name="T0" fmla="*/ 2147483647 w 1153"/>
              <a:gd name="T1" fmla="*/ 2147483647 h 324"/>
              <a:gd name="T2" fmla="*/ 2147483647 w 1153"/>
              <a:gd name="T3" fmla="*/ 2147483647 h 324"/>
              <a:gd name="T4" fmla="*/ 2147483647 w 1153"/>
              <a:gd name="T5" fmla="*/ 2147483647 h 324"/>
              <a:gd name="T6" fmla="*/ 2147483647 w 1153"/>
              <a:gd name="T7" fmla="*/ 2147483647 h 324"/>
              <a:gd name="T8" fmla="*/ 2147483647 w 1153"/>
              <a:gd name="T9" fmla="*/ 2147483647 h 324"/>
              <a:gd name="T10" fmla="*/ 2147483647 w 1153"/>
              <a:gd name="T11" fmla="*/ 2147483647 h 324"/>
              <a:gd name="T12" fmla="*/ 2147483647 w 1153"/>
              <a:gd name="T13" fmla="*/ 2147483647 h 324"/>
              <a:gd name="T14" fmla="*/ 2147483647 w 1153"/>
              <a:gd name="T15" fmla="*/ 2147483647 h 324"/>
              <a:gd name="T16" fmla="*/ 2147483647 w 1153"/>
              <a:gd name="T17" fmla="*/ 2147483647 h 324"/>
              <a:gd name="T18" fmla="*/ 2147483647 w 1153"/>
              <a:gd name="T19" fmla="*/ 2147483647 h 324"/>
              <a:gd name="T20" fmla="*/ 2147483647 w 1153"/>
              <a:gd name="T21" fmla="*/ 2147483647 h 324"/>
              <a:gd name="T22" fmla="*/ 2147483647 w 1153"/>
              <a:gd name="T23" fmla="*/ 2147483647 h 324"/>
              <a:gd name="T24" fmla="*/ 2147483647 w 1153"/>
              <a:gd name="T25" fmla="*/ 2147483647 h 324"/>
              <a:gd name="T26" fmla="*/ 2147483647 w 1153"/>
              <a:gd name="T27" fmla="*/ 2147483647 h 324"/>
              <a:gd name="T28" fmla="*/ 2147483647 w 1153"/>
              <a:gd name="T29" fmla="*/ 2147483647 h 324"/>
              <a:gd name="T30" fmla="*/ 2147483647 w 1153"/>
              <a:gd name="T31" fmla="*/ 2147483647 h 324"/>
              <a:gd name="T32" fmla="*/ 2147483647 w 1153"/>
              <a:gd name="T33" fmla="*/ 2147483647 h 324"/>
              <a:gd name="T34" fmla="*/ 2147483647 w 1153"/>
              <a:gd name="T35" fmla="*/ 2147483647 h 324"/>
              <a:gd name="T36" fmla="*/ 2147483647 w 1153"/>
              <a:gd name="T37" fmla="*/ 2147483647 h 324"/>
              <a:gd name="T38" fmla="*/ 2147483647 w 1153"/>
              <a:gd name="T39" fmla="*/ 2147483647 h 324"/>
              <a:gd name="T40" fmla="*/ 2147483647 w 1153"/>
              <a:gd name="T41" fmla="*/ 2147483647 h 324"/>
              <a:gd name="T42" fmla="*/ 2147483647 w 1153"/>
              <a:gd name="T43" fmla="*/ 2147483647 h 324"/>
              <a:gd name="T44" fmla="*/ 2147483647 w 1153"/>
              <a:gd name="T45" fmla="*/ 2147483647 h 324"/>
              <a:gd name="T46" fmla="*/ 2147483647 w 1153"/>
              <a:gd name="T47" fmla="*/ 2147483647 h 324"/>
              <a:gd name="T48" fmla="*/ 2147483647 w 1153"/>
              <a:gd name="T49" fmla="*/ 2147483647 h 324"/>
              <a:gd name="T50" fmla="*/ 2147483647 w 1153"/>
              <a:gd name="T51" fmla="*/ 2147483647 h 324"/>
              <a:gd name="T52" fmla="*/ 2147483647 w 1153"/>
              <a:gd name="T53" fmla="*/ 2147483647 h 324"/>
              <a:gd name="T54" fmla="*/ 2147483647 w 1153"/>
              <a:gd name="T55" fmla="*/ 2147483647 h 324"/>
              <a:gd name="T56" fmla="*/ 2147483647 w 1153"/>
              <a:gd name="T57" fmla="*/ 0 h 324"/>
              <a:gd name="T58" fmla="*/ 2147483647 w 1153"/>
              <a:gd name="T59" fmla="*/ 2147483647 h 324"/>
              <a:gd name="T60" fmla="*/ 2147483647 w 1153"/>
              <a:gd name="T61" fmla="*/ 2147483647 h 324"/>
              <a:gd name="T62" fmla="*/ 2147483647 w 1153"/>
              <a:gd name="T63" fmla="*/ 2147483647 h 324"/>
              <a:gd name="T64" fmla="*/ 2147483647 w 1153"/>
              <a:gd name="T65" fmla="*/ 2147483647 h 324"/>
              <a:gd name="T66" fmla="*/ 2147483647 w 1153"/>
              <a:gd name="T67" fmla="*/ 2147483647 h 324"/>
              <a:gd name="T68" fmla="*/ 2147483647 w 1153"/>
              <a:gd name="T69" fmla="*/ 2147483647 h 324"/>
              <a:gd name="T70" fmla="*/ 2147483647 w 1153"/>
              <a:gd name="T71" fmla="*/ 2147483647 h 324"/>
              <a:gd name="T72" fmla="*/ 2147483647 w 1153"/>
              <a:gd name="T73" fmla="*/ 2147483647 h 324"/>
              <a:gd name="T74" fmla="*/ 2147483647 w 1153"/>
              <a:gd name="T75" fmla="*/ 2147483647 h 324"/>
              <a:gd name="T76" fmla="*/ 2147483647 w 1153"/>
              <a:gd name="T77" fmla="*/ 2147483647 h 324"/>
              <a:gd name="T78" fmla="*/ 2147483647 w 1153"/>
              <a:gd name="T79" fmla="*/ 2147483647 h 324"/>
              <a:gd name="T80" fmla="*/ 2147483647 w 1153"/>
              <a:gd name="T81" fmla="*/ 2147483647 h 324"/>
              <a:gd name="T82" fmla="*/ 2147483647 w 1153"/>
              <a:gd name="T83" fmla="*/ 2147483647 h 324"/>
              <a:gd name="T84" fmla="*/ 2147483647 w 1153"/>
              <a:gd name="T85" fmla="*/ 2147483647 h 324"/>
              <a:gd name="T86" fmla="*/ 2147483647 w 1153"/>
              <a:gd name="T87" fmla="*/ 2147483647 h 324"/>
              <a:gd name="T88" fmla="*/ 2147483647 w 1153"/>
              <a:gd name="T89" fmla="*/ 2147483647 h 324"/>
              <a:gd name="T90" fmla="*/ 2147483647 w 1153"/>
              <a:gd name="T91" fmla="*/ 2147483647 h 324"/>
              <a:gd name="T92" fmla="*/ 2147483647 w 1153"/>
              <a:gd name="T93" fmla="*/ 2147483647 h 324"/>
              <a:gd name="T94" fmla="*/ 2147483647 w 1153"/>
              <a:gd name="T95" fmla="*/ 2147483647 h 324"/>
              <a:gd name="T96" fmla="*/ 2147483647 w 1153"/>
              <a:gd name="T97" fmla="*/ 2147483647 h 324"/>
              <a:gd name="T98" fmla="*/ 2147483647 w 1153"/>
              <a:gd name="T99" fmla="*/ 2147483647 h 324"/>
              <a:gd name="T100" fmla="*/ 2147483647 w 1153"/>
              <a:gd name="T101" fmla="*/ 2147483647 h 324"/>
              <a:gd name="T102" fmla="*/ 2147483647 w 1153"/>
              <a:gd name="T103" fmla="*/ 2147483647 h 324"/>
              <a:gd name="T104" fmla="*/ 2147483647 w 1153"/>
              <a:gd name="T105" fmla="*/ 2147483647 h 324"/>
              <a:gd name="T106" fmla="*/ 2147483647 w 1153"/>
              <a:gd name="T107" fmla="*/ 2147483647 h 324"/>
              <a:gd name="T108" fmla="*/ 2147483647 w 1153"/>
              <a:gd name="T109" fmla="*/ 2147483647 h 324"/>
              <a:gd name="T110" fmla="*/ 2147483647 w 1153"/>
              <a:gd name="T111" fmla="*/ 2147483647 h 324"/>
              <a:gd name="T112" fmla="*/ 2147483647 w 1153"/>
              <a:gd name="T113" fmla="*/ 2147483647 h 324"/>
              <a:gd name="T114" fmla="*/ 2147483647 w 1153"/>
              <a:gd name="T115" fmla="*/ 2147483647 h 324"/>
              <a:gd name="T116" fmla="*/ 2147483647 w 1153"/>
              <a:gd name="T117" fmla="*/ 2147483647 h 3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53"/>
              <a:gd name="T178" fmla="*/ 0 h 324"/>
              <a:gd name="T179" fmla="*/ 1153 w 1153"/>
              <a:gd name="T180" fmla="*/ 324 h 3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53" h="324">
                <a:moveTo>
                  <a:pt x="86" y="312"/>
                </a:moveTo>
                <a:cubicBezTo>
                  <a:pt x="82" y="312"/>
                  <a:pt x="78" y="312"/>
                  <a:pt x="75" y="312"/>
                </a:cubicBezTo>
                <a:cubicBezTo>
                  <a:pt x="77" y="305"/>
                  <a:pt x="55" y="306"/>
                  <a:pt x="63" y="312"/>
                </a:cubicBezTo>
                <a:cubicBezTo>
                  <a:pt x="60" y="311"/>
                  <a:pt x="58" y="311"/>
                  <a:pt x="55" y="311"/>
                </a:cubicBezTo>
                <a:cubicBezTo>
                  <a:pt x="49" y="283"/>
                  <a:pt x="62" y="250"/>
                  <a:pt x="57" y="229"/>
                </a:cubicBezTo>
                <a:cubicBezTo>
                  <a:pt x="51" y="227"/>
                  <a:pt x="44" y="201"/>
                  <a:pt x="43" y="194"/>
                </a:cubicBezTo>
                <a:cubicBezTo>
                  <a:pt x="37" y="195"/>
                  <a:pt x="30" y="175"/>
                  <a:pt x="28" y="163"/>
                </a:cubicBezTo>
                <a:cubicBezTo>
                  <a:pt x="0" y="151"/>
                  <a:pt x="21" y="100"/>
                  <a:pt x="21" y="72"/>
                </a:cubicBezTo>
                <a:cubicBezTo>
                  <a:pt x="20" y="61"/>
                  <a:pt x="10" y="48"/>
                  <a:pt x="14" y="38"/>
                </a:cubicBezTo>
                <a:cubicBezTo>
                  <a:pt x="17" y="29"/>
                  <a:pt x="32" y="25"/>
                  <a:pt x="45" y="27"/>
                </a:cubicBezTo>
                <a:cubicBezTo>
                  <a:pt x="53" y="28"/>
                  <a:pt x="59" y="37"/>
                  <a:pt x="66" y="37"/>
                </a:cubicBezTo>
                <a:cubicBezTo>
                  <a:pt x="77" y="38"/>
                  <a:pt x="91" y="26"/>
                  <a:pt x="110" y="25"/>
                </a:cubicBezTo>
                <a:cubicBezTo>
                  <a:pt x="131" y="23"/>
                  <a:pt x="155" y="28"/>
                  <a:pt x="171" y="26"/>
                </a:cubicBezTo>
                <a:cubicBezTo>
                  <a:pt x="179" y="25"/>
                  <a:pt x="187" y="19"/>
                  <a:pt x="195" y="19"/>
                </a:cubicBezTo>
                <a:cubicBezTo>
                  <a:pt x="203" y="18"/>
                  <a:pt x="211" y="23"/>
                  <a:pt x="220" y="23"/>
                </a:cubicBezTo>
                <a:cubicBezTo>
                  <a:pt x="236" y="25"/>
                  <a:pt x="255" y="20"/>
                  <a:pt x="273" y="19"/>
                </a:cubicBezTo>
                <a:cubicBezTo>
                  <a:pt x="297" y="17"/>
                  <a:pt x="327" y="22"/>
                  <a:pt x="344" y="22"/>
                </a:cubicBezTo>
                <a:cubicBezTo>
                  <a:pt x="355" y="23"/>
                  <a:pt x="367" y="17"/>
                  <a:pt x="379" y="17"/>
                </a:cubicBezTo>
                <a:cubicBezTo>
                  <a:pt x="397" y="18"/>
                  <a:pt x="417" y="26"/>
                  <a:pt x="434" y="28"/>
                </a:cubicBezTo>
                <a:cubicBezTo>
                  <a:pt x="467" y="32"/>
                  <a:pt x="487" y="22"/>
                  <a:pt x="510" y="18"/>
                </a:cubicBezTo>
                <a:cubicBezTo>
                  <a:pt x="535" y="15"/>
                  <a:pt x="559" y="26"/>
                  <a:pt x="581" y="20"/>
                </a:cubicBezTo>
                <a:cubicBezTo>
                  <a:pt x="586" y="14"/>
                  <a:pt x="598" y="14"/>
                  <a:pt x="606" y="9"/>
                </a:cubicBezTo>
                <a:cubicBezTo>
                  <a:pt x="623" y="26"/>
                  <a:pt x="643" y="14"/>
                  <a:pt x="663" y="12"/>
                </a:cubicBezTo>
                <a:cubicBezTo>
                  <a:pt x="675" y="11"/>
                  <a:pt x="687" y="16"/>
                  <a:pt x="700" y="15"/>
                </a:cubicBezTo>
                <a:cubicBezTo>
                  <a:pt x="707" y="15"/>
                  <a:pt x="713" y="11"/>
                  <a:pt x="721" y="10"/>
                </a:cubicBezTo>
                <a:cubicBezTo>
                  <a:pt x="776" y="2"/>
                  <a:pt x="831" y="6"/>
                  <a:pt x="871" y="8"/>
                </a:cubicBezTo>
                <a:cubicBezTo>
                  <a:pt x="909" y="9"/>
                  <a:pt x="939" y="7"/>
                  <a:pt x="973" y="8"/>
                </a:cubicBezTo>
                <a:cubicBezTo>
                  <a:pt x="970" y="8"/>
                  <a:pt x="966" y="8"/>
                  <a:pt x="967" y="4"/>
                </a:cubicBezTo>
                <a:cubicBezTo>
                  <a:pt x="1000" y="14"/>
                  <a:pt x="1025" y="8"/>
                  <a:pt x="1057" y="0"/>
                </a:cubicBezTo>
                <a:cubicBezTo>
                  <a:pt x="1086" y="11"/>
                  <a:pt x="1125" y="2"/>
                  <a:pt x="1144" y="4"/>
                </a:cubicBezTo>
                <a:cubicBezTo>
                  <a:pt x="1134" y="23"/>
                  <a:pt x="1135" y="53"/>
                  <a:pt x="1123" y="69"/>
                </a:cubicBezTo>
                <a:cubicBezTo>
                  <a:pt x="1137" y="69"/>
                  <a:pt x="1123" y="90"/>
                  <a:pt x="1134" y="87"/>
                </a:cubicBezTo>
                <a:cubicBezTo>
                  <a:pt x="1130" y="108"/>
                  <a:pt x="1130" y="154"/>
                  <a:pt x="1124" y="184"/>
                </a:cubicBezTo>
                <a:cubicBezTo>
                  <a:pt x="1115" y="193"/>
                  <a:pt x="1109" y="205"/>
                  <a:pt x="1098" y="213"/>
                </a:cubicBezTo>
                <a:cubicBezTo>
                  <a:pt x="1102" y="226"/>
                  <a:pt x="1117" y="227"/>
                  <a:pt x="1131" y="231"/>
                </a:cubicBezTo>
                <a:cubicBezTo>
                  <a:pt x="1139" y="249"/>
                  <a:pt x="1153" y="276"/>
                  <a:pt x="1141" y="302"/>
                </a:cubicBezTo>
                <a:cubicBezTo>
                  <a:pt x="1130" y="299"/>
                  <a:pt x="1129" y="299"/>
                  <a:pt x="1120" y="296"/>
                </a:cubicBezTo>
                <a:cubicBezTo>
                  <a:pt x="1077" y="313"/>
                  <a:pt x="1043" y="305"/>
                  <a:pt x="979" y="302"/>
                </a:cubicBezTo>
                <a:cubicBezTo>
                  <a:pt x="963" y="324"/>
                  <a:pt x="940" y="309"/>
                  <a:pt x="917" y="316"/>
                </a:cubicBezTo>
                <a:cubicBezTo>
                  <a:pt x="911" y="314"/>
                  <a:pt x="920" y="307"/>
                  <a:pt x="910" y="306"/>
                </a:cubicBezTo>
                <a:cubicBezTo>
                  <a:pt x="909" y="322"/>
                  <a:pt x="884" y="311"/>
                  <a:pt x="879" y="311"/>
                </a:cubicBezTo>
                <a:cubicBezTo>
                  <a:pt x="872" y="311"/>
                  <a:pt x="861" y="320"/>
                  <a:pt x="852" y="311"/>
                </a:cubicBezTo>
                <a:cubicBezTo>
                  <a:pt x="850" y="320"/>
                  <a:pt x="840" y="322"/>
                  <a:pt x="829" y="320"/>
                </a:cubicBezTo>
                <a:cubicBezTo>
                  <a:pt x="824" y="319"/>
                  <a:pt x="815" y="312"/>
                  <a:pt x="816" y="312"/>
                </a:cubicBezTo>
                <a:cubicBezTo>
                  <a:pt x="814" y="311"/>
                  <a:pt x="807" y="317"/>
                  <a:pt x="806" y="317"/>
                </a:cubicBezTo>
                <a:cubicBezTo>
                  <a:pt x="804" y="317"/>
                  <a:pt x="797" y="312"/>
                  <a:pt x="795" y="311"/>
                </a:cubicBezTo>
                <a:cubicBezTo>
                  <a:pt x="774" y="308"/>
                  <a:pt x="742" y="320"/>
                  <a:pt x="720" y="308"/>
                </a:cubicBezTo>
                <a:cubicBezTo>
                  <a:pt x="716" y="308"/>
                  <a:pt x="724" y="316"/>
                  <a:pt x="714" y="313"/>
                </a:cubicBezTo>
                <a:cubicBezTo>
                  <a:pt x="699" y="313"/>
                  <a:pt x="705" y="304"/>
                  <a:pt x="685" y="307"/>
                </a:cubicBezTo>
                <a:cubicBezTo>
                  <a:pt x="679" y="284"/>
                  <a:pt x="666" y="295"/>
                  <a:pt x="651" y="298"/>
                </a:cubicBezTo>
                <a:cubicBezTo>
                  <a:pt x="598" y="311"/>
                  <a:pt x="546" y="295"/>
                  <a:pt x="499" y="306"/>
                </a:cubicBezTo>
                <a:cubicBezTo>
                  <a:pt x="504" y="300"/>
                  <a:pt x="495" y="307"/>
                  <a:pt x="493" y="300"/>
                </a:cubicBezTo>
                <a:cubicBezTo>
                  <a:pt x="486" y="297"/>
                  <a:pt x="493" y="309"/>
                  <a:pt x="486" y="306"/>
                </a:cubicBezTo>
                <a:cubicBezTo>
                  <a:pt x="464" y="296"/>
                  <a:pt x="443" y="309"/>
                  <a:pt x="424" y="301"/>
                </a:cubicBezTo>
                <a:cubicBezTo>
                  <a:pt x="410" y="306"/>
                  <a:pt x="384" y="310"/>
                  <a:pt x="371" y="299"/>
                </a:cubicBezTo>
                <a:cubicBezTo>
                  <a:pt x="362" y="303"/>
                  <a:pt x="354" y="313"/>
                  <a:pt x="343" y="312"/>
                </a:cubicBezTo>
                <a:cubicBezTo>
                  <a:pt x="335" y="312"/>
                  <a:pt x="326" y="299"/>
                  <a:pt x="319" y="298"/>
                </a:cubicBezTo>
                <a:cubicBezTo>
                  <a:pt x="300" y="295"/>
                  <a:pt x="252" y="302"/>
                  <a:pt x="242" y="304"/>
                </a:cubicBezTo>
                <a:cubicBezTo>
                  <a:pt x="189" y="315"/>
                  <a:pt x="134" y="306"/>
                  <a:pt x="86" y="312"/>
                </a:cubicBezTo>
                <a:close/>
              </a:path>
            </a:pathLst>
          </a:custGeom>
          <a:solidFill>
            <a:schemeClr val="tx2"/>
          </a:solidFill>
          <a:ln w="9525">
            <a:solidFill>
              <a:schemeClr val="tx2"/>
            </a:solidFill>
            <a:round/>
            <a:headEnd/>
            <a:tailEnd/>
          </a:ln>
        </p:spPr>
        <p:txBody>
          <a:bodyPr lIns="91429" tIns="45715" rIns="91429" bIns="45715" anchor="ctr" anchorCtr="1"/>
          <a:lstStyle/>
          <a:p>
            <a:pPr fontAlgn="auto">
              <a:spcBef>
                <a:spcPts val="0"/>
              </a:spcBef>
              <a:spcAft>
                <a:spcPts val="0"/>
              </a:spcAft>
              <a:buClr>
                <a:srgbClr val="177B57"/>
              </a:buClr>
            </a:pPr>
            <a:r>
              <a:rPr lang="en-US" sz="1300" dirty="0" smtClean="0">
                <a:solidFill>
                  <a:srgbClr val="FFFFFF"/>
                </a:solidFill>
                <a:latin typeface="Arial"/>
              </a:rPr>
              <a:t>" Mobile is the only way for developers to 'be there' when people think something might be useful, which is the only way to make a new user habit"</a:t>
            </a:r>
          </a:p>
        </p:txBody>
      </p:sp>
      <p:sp>
        <p:nvSpPr>
          <p:cNvPr id="12" name="stamp"/>
          <p:cNvSpPr>
            <a:spLocks noChangeArrowheads="1"/>
          </p:cNvSpPr>
          <p:nvPr/>
        </p:nvSpPr>
        <p:spPr bwMode="auto">
          <a:xfrm>
            <a:off x="7490413" y="71974"/>
            <a:ext cx="1231557" cy="184666"/>
          </a:xfrm>
          <a:prstGeom prst="rect">
            <a:avLst/>
          </a:prstGeom>
          <a:noFill/>
          <a:ln w="9525" algn="ctr">
            <a:noFill/>
            <a:miter lim="800000"/>
            <a:headEnd type="none" w="lg" len="lg"/>
            <a:tailEnd type="none" w="lg" len="lg"/>
          </a:ln>
        </p:spPr>
        <p:txBody>
          <a:bodyPr wrap="none" lIns="0" tIns="0" rIns="0" bIns="0" anchor="ctr">
            <a:spAutoFit/>
          </a:bodyPr>
          <a:lstStyle/>
          <a:p>
            <a:pPr algn="r" fontAlgn="auto">
              <a:spcBef>
                <a:spcPts val="0"/>
              </a:spcBef>
              <a:spcAft>
                <a:spcPts val="0"/>
              </a:spcAft>
            </a:pPr>
            <a:r>
              <a:rPr lang="en-US" dirty="0" smtClean="0">
                <a:solidFill>
                  <a:srgbClr val="4D4D4D"/>
                </a:solidFill>
                <a:cs typeface="Arial" pitchFamily="34" charset="0"/>
              </a:rPr>
              <a:t>Human life stories</a:t>
            </a:r>
            <a:endParaRPr lang="en-US" dirty="0">
              <a:solidFill>
                <a:srgbClr val="4D4D4D"/>
              </a:solidFill>
              <a:cs typeface="Arial" pitchFamily="34" charset="0"/>
            </a:endParaRPr>
          </a:p>
        </p:txBody>
      </p:sp>
      <p:pic>
        <p:nvPicPr>
          <p:cNvPr id="16" name="Picture 4" descr="http://pds.joins.com/news/component/htmlphoto_mmdata/201302/11/htm_201302112373150105011.jpg"/>
          <p:cNvPicPr>
            <a:picLocks noChangeAspect="1" noChangeArrowheads="1"/>
          </p:cNvPicPr>
          <p:nvPr/>
        </p:nvPicPr>
        <p:blipFill>
          <a:blip r:embed="rId4" cstate="print"/>
          <a:srcRect l="16492" t="4499" r="12369" b="5624"/>
          <a:stretch>
            <a:fillRect/>
          </a:stretch>
        </p:blipFill>
        <p:spPr bwMode="auto">
          <a:xfrm>
            <a:off x="1633939" y="1390618"/>
            <a:ext cx="1301378" cy="944515"/>
          </a:xfrm>
          <a:prstGeom prst="rect">
            <a:avLst/>
          </a:prstGeom>
          <a:noFill/>
        </p:spPr>
      </p:pic>
      <p:pic>
        <p:nvPicPr>
          <p:cNvPr id="106499" name="Picture 3"/>
          <p:cNvPicPr>
            <a:picLocks noChangeAspect="1" noChangeArrowheads="1"/>
          </p:cNvPicPr>
          <p:nvPr/>
        </p:nvPicPr>
        <p:blipFill>
          <a:blip r:embed="rId5" cstate="print"/>
          <a:srcRect/>
          <a:stretch>
            <a:fillRect/>
          </a:stretch>
        </p:blipFill>
        <p:spPr bwMode="auto">
          <a:xfrm>
            <a:off x="1633942" y="3093001"/>
            <a:ext cx="1301377" cy="932424"/>
          </a:xfrm>
          <a:prstGeom prst="rect">
            <a:avLst/>
          </a:prstGeom>
          <a:noFill/>
          <a:ln w="9525">
            <a:noFill/>
            <a:miter lim="800000"/>
            <a:headEnd/>
            <a:tailEnd/>
          </a:ln>
        </p:spPr>
      </p:pic>
      <p:pic>
        <p:nvPicPr>
          <p:cNvPr id="106500" name="Picture 4"/>
          <p:cNvPicPr>
            <a:picLocks noChangeAspect="1" noChangeArrowheads="1"/>
          </p:cNvPicPr>
          <p:nvPr/>
        </p:nvPicPr>
        <p:blipFill>
          <a:blip r:embed="rId6" cstate="print"/>
          <a:srcRect/>
          <a:stretch>
            <a:fillRect/>
          </a:stretch>
        </p:blipFill>
        <p:spPr bwMode="auto">
          <a:xfrm>
            <a:off x="1633939" y="4837075"/>
            <a:ext cx="1301376" cy="935939"/>
          </a:xfrm>
          <a:prstGeom prst="rect">
            <a:avLst/>
          </a:prstGeom>
          <a:noFill/>
          <a:ln w="9525">
            <a:noFill/>
            <a:miter lim="800000"/>
            <a:headEnd/>
            <a:tailEnd/>
          </a:ln>
        </p:spPr>
      </p:pic>
      <p:sp>
        <p:nvSpPr>
          <p:cNvPr id="21" name="clipart_symbols_newspaperclippings"/>
          <p:cNvSpPr>
            <a:spLocks/>
          </p:cNvSpPr>
          <p:nvPr/>
        </p:nvSpPr>
        <p:spPr bwMode="auto">
          <a:xfrm>
            <a:off x="5742176" y="3028349"/>
            <a:ext cx="2964956" cy="1517178"/>
          </a:xfrm>
          <a:custGeom>
            <a:avLst/>
            <a:gdLst>
              <a:gd name="T0" fmla="*/ 2147483647 w 1153"/>
              <a:gd name="T1" fmla="*/ 2147483647 h 324"/>
              <a:gd name="T2" fmla="*/ 2147483647 w 1153"/>
              <a:gd name="T3" fmla="*/ 2147483647 h 324"/>
              <a:gd name="T4" fmla="*/ 2147483647 w 1153"/>
              <a:gd name="T5" fmla="*/ 2147483647 h 324"/>
              <a:gd name="T6" fmla="*/ 2147483647 w 1153"/>
              <a:gd name="T7" fmla="*/ 2147483647 h 324"/>
              <a:gd name="T8" fmla="*/ 2147483647 w 1153"/>
              <a:gd name="T9" fmla="*/ 2147483647 h 324"/>
              <a:gd name="T10" fmla="*/ 2147483647 w 1153"/>
              <a:gd name="T11" fmla="*/ 2147483647 h 324"/>
              <a:gd name="T12" fmla="*/ 2147483647 w 1153"/>
              <a:gd name="T13" fmla="*/ 2147483647 h 324"/>
              <a:gd name="T14" fmla="*/ 2147483647 w 1153"/>
              <a:gd name="T15" fmla="*/ 2147483647 h 324"/>
              <a:gd name="T16" fmla="*/ 2147483647 w 1153"/>
              <a:gd name="T17" fmla="*/ 2147483647 h 324"/>
              <a:gd name="T18" fmla="*/ 2147483647 w 1153"/>
              <a:gd name="T19" fmla="*/ 2147483647 h 324"/>
              <a:gd name="T20" fmla="*/ 2147483647 w 1153"/>
              <a:gd name="T21" fmla="*/ 2147483647 h 324"/>
              <a:gd name="T22" fmla="*/ 2147483647 w 1153"/>
              <a:gd name="T23" fmla="*/ 2147483647 h 324"/>
              <a:gd name="T24" fmla="*/ 2147483647 w 1153"/>
              <a:gd name="T25" fmla="*/ 2147483647 h 324"/>
              <a:gd name="T26" fmla="*/ 2147483647 w 1153"/>
              <a:gd name="T27" fmla="*/ 2147483647 h 324"/>
              <a:gd name="T28" fmla="*/ 2147483647 w 1153"/>
              <a:gd name="T29" fmla="*/ 2147483647 h 324"/>
              <a:gd name="T30" fmla="*/ 2147483647 w 1153"/>
              <a:gd name="T31" fmla="*/ 2147483647 h 324"/>
              <a:gd name="T32" fmla="*/ 2147483647 w 1153"/>
              <a:gd name="T33" fmla="*/ 2147483647 h 324"/>
              <a:gd name="T34" fmla="*/ 2147483647 w 1153"/>
              <a:gd name="T35" fmla="*/ 2147483647 h 324"/>
              <a:gd name="T36" fmla="*/ 2147483647 w 1153"/>
              <a:gd name="T37" fmla="*/ 2147483647 h 324"/>
              <a:gd name="T38" fmla="*/ 2147483647 w 1153"/>
              <a:gd name="T39" fmla="*/ 2147483647 h 324"/>
              <a:gd name="T40" fmla="*/ 2147483647 w 1153"/>
              <a:gd name="T41" fmla="*/ 2147483647 h 324"/>
              <a:gd name="T42" fmla="*/ 2147483647 w 1153"/>
              <a:gd name="T43" fmla="*/ 2147483647 h 324"/>
              <a:gd name="T44" fmla="*/ 2147483647 w 1153"/>
              <a:gd name="T45" fmla="*/ 2147483647 h 324"/>
              <a:gd name="T46" fmla="*/ 2147483647 w 1153"/>
              <a:gd name="T47" fmla="*/ 2147483647 h 324"/>
              <a:gd name="T48" fmla="*/ 2147483647 w 1153"/>
              <a:gd name="T49" fmla="*/ 2147483647 h 324"/>
              <a:gd name="T50" fmla="*/ 2147483647 w 1153"/>
              <a:gd name="T51" fmla="*/ 2147483647 h 324"/>
              <a:gd name="T52" fmla="*/ 2147483647 w 1153"/>
              <a:gd name="T53" fmla="*/ 2147483647 h 324"/>
              <a:gd name="T54" fmla="*/ 2147483647 w 1153"/>
              <a:gd name="T55" fmla="*/ 2147483647 h 324"/>
              <a:gd name="T56" fmla="*/ 2147483647 w 1153"/>
              <a:gd name="T57" fmla="*/ 0 h 324"/>
              <a:gd name="T58" fmla="*/ 2147483647 w 1153"/>
              <a:gd name="T59" fmla="*/ 2147483647 h 324"/>
              <a:gd name="T60" fmla="*/ 2147483647 w 1153"/>
              <a:gd name="T61" fmla="*/ 2147483647 h 324"/>
              <a:gd name="T62" fmla="*/ 2147483647 w 1153"/>
              <a:gd name="T63" fmla="*/ 2147483647 h 324"/>
              <a:gd name="T64" fmla="*/ 2147483647 w 1153"/>
              <a:gd name="T65" fmla="*/ 2147483647 h 324"/>
              <a:gd name="T66" fmla="*/ 2147483647 w 1153"/>
              <a:gd name="T67" fmla="*/ 2147483647 h 324"/>
              <a:gd name="T68" fmla="*/ 2147483647 w 1153"/>
              <a:gd name="T69" fmla="*/ 2147483647 h 324"/>
              <a:gd name="T70" fmla="*/ 2147483647 w 1153"/>
              <a:gd name="T71" fmla="*/ 2147483647 h 324"/>
              <a:gd name="T72" fmla="*/ 2147483647 w 1153"/>
              <a:gd name="T73" fmla="*/ 2147483647 h 324"/>
              <a:gd name="T74" fmla="*/ 2147483647 w 1153"/>
              <a:gd name="T75" fmla="*/ 2147483647 h 324"/>
              <a:gd name="T76" fmla="*/ 2147483647 w 1153"/>
              <a:gd name="T77" fmla="*/ 2147483647 h 324"/>
              <a:gd name="T78" fmla="*/ 2147483647 w 1153"/>
              <a:gd name="T79" fmla="*/ 2147483647 h 324"/>
              <a:gd name="T80" fmla="*/ 2147483647 w 1153"/>
              <a:gd name="T81" fmla="*/ 2147483647 h 324"/>
              <a:gd name="T82" fmla="*/ 2147483647 w 1153"/>
              <a:gd name="T83" fmla="*/ 2147483647 h 324"/>
              <a:gd name="T84" fmla="*/ 2147483647 w 1153"/>
              <a:gd name="T85" fmla="*/ 2147483647 h 324"/>
              <a:gd name="T86" fmla="*/ 2147483647 w 1153"/>
              <a:gd name="T87" fmla="*/ 2147483647 h 324"/>
              <a:gd name="T88" fmla="*/ 2147483647 w 1153"/>
              <a:gd name="T89" fmla="*/ 2147483647 h 324"/>
              <a:gd name="T90" fmla="*/ 2147483647 w 1153"/>
              <a:gd name="T91" fmla="*/ 2147483647 h 324"/>
              <a:gd name="T92" fmla="*/ 2147483647 w 1153"/>
              <a:gd name="T93" fmla="*/ 2147483647 h 324"/>
              <a:gd name="T94" fmla="*/ 2147483647 w 1153"/>
              <a:gd name="T95" fmla="*/ 2147483647 h 324"/>
              <a:gd name="T96" fmla="*/ 2147483647 w 1153"/>
              <a:gd name="T97" fmla="*/ 2147483647 h 324"/>
              <a:gd name="T98" fmla="*/ 2147483647 w 1153"/>
              <a:gd name="T99" fmla="*/ 2147483647 h 324"/>
              <a:gd name="T100" fmla="*/ 2147483647 w 1153"/>
              <a:gd name="T101" fmla="*/ 2147483647 h 324"/>
              <a:gd name="T102" fmla="*/ 2147483647 w 1153"/>
              <a:gd name="T103" fmla="*/ 2147483647 h 324"/>
              <a:gd name="T104" fmla="*/ 2147483647 w 1153"/>
              <a:gd name="T105" fmla="*/ 2147483647 h 324"/>
              <a:gd name="T106" fmla="*/ 2147483647 w 1153"/>
              <a:gd name="T107" fmla="*/ 2147483647 h 324"/>
              <a:gd name="T108" fmla="*/ 2147483647 w 1153"/>
              <a:gd name="T109" fmla="*/ 2147483647 h 324"/>
              <a:gd name="T110" fmla="*/ 2147483647 w 1153"/>
              <a:gd name="T111" fmla="*/ 2147483647 h 324"/>
              <a:gd name="T112" fmla="*/ 2147483647 w 1153"/>
              <a:gd name="T113" fmla="*/ 2147483647 h 324"/>
              <a:gd name="T114" fmla="*/ 2147483647 w 1153"/>
              <a:gd name="T115" fmla="*/ 2147483647 h 324"/>
              <a:gd name="T116" fmla="*/ 2147483647 w 1153"/>
              <a:gd name="T117" fmla="*/ 2147483647 h 3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53"/>
              <a:gd name="T178" fmla="*/ 0 h 324"/>
              <a:gd name="T179" fmla="*/ 1153 w 1153"/>
              <a:gd name="T180" fmla="*/ 324 h 3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53" h="324">
                <a:moveTo>
                  <a:pt x="86" y="312"/>
                </a:moveTo>
                <a:cubicBezTo>
                  <a:pt x="82" y="312"/>
                  <a:pt x="78" y="312"/>
                  <a:pt x="75" y="312"/>
                </a:cubicBezTo>
                <a:cubicBezTo>
                  <a:pt x="77" y="305"/>
                  <a:pt x="55" y="306"/>
                  <a:pt x="63" y="312"/>
                </a:cubicBezTo>
                <a:cubicBezTo>
                  <a:pt x="60" y="311"/>
                  <a:pt x="58" y="311"/>
                  <a:pt x="55" y="311"/>
                </a:cubicBezTo>
                <a:cubicBezTo>
                  <a:pt x="49" y="283"/>
                  <a:pt x="62" y="250"/>
                  <a:pt x="57" y="229"/>
                </a:cubicBezTo>
                <a:cubicBezTo>
                  <a:pt x="51" y="227"/>
                  <a:pt x="44" y="201"/>
                  <a:pt x="43" y="194"/>
                </a:cubicBezTo>
                <a:cubicBezTo>
                  <a:pt x="37" y="195"/>
                  <a:pt x="30" y="175"/>
                  <a:pt x="28" y="163"/>
                </a:cubicBezTo>
                <a:cubicBezTo>
                  <a:pt x="0" y="151"/>
                  <a:pt x="21" y="100"/>
                  <a:pt x="21" y="72"/>
                </a:cubicBezTo>
                <a:cubicBezTo>
                  <a:pt x="20" y="61"/>
                  <a:pt x="10" y="48"/>
                  <a:pt x="14" y="38"/>
                </a:cubicBezTo>
                <a:cubicBezTo>
                  <a:pt x="17" y="29"/>
                  <a:pt x="32" y="25"/>
                  <a:pt x="45" y="27"/>
                </a:cubicBezTo>
                <a:cubicBezTo>
                  <a:pt x="53" y="28"/>
                  <a:pt x="59" y="37"/>
                  <a:pt x="66" y="37"/>
                </a:cubicBezTo>
                <a:cubicBezTo>
                  <a:pt x="77" y="38"/>
                  <a:pt x="91" y="26"/>
                  <a:pt x="110" y="25"/>
                </a:cubicBezTo>
                <a:cubicBezTo>
                  <a:pt x="131" y="23"/>
                  <a:pt x="155" y="28"/>
                  <a:pt x="171" y="26"/>
                </a:cubicBezTo>
                <a:cubicBezTo>
                  <a:pt x="179" y="25"/>
                  <a:pt x="187" y="19"/>
                  <a:pt x="195" y="19"/>
                </a:cubicBezTo>
                <a:cubicBezTo>
                  <a:pt x="203" y="18"/>
                  <a:pt x="211" y="23"/>
                  <a:pt x="220" y="23"/>
                </a:cubicBezTo>
                <a:cubicBezTo>
                  <a:pt x="236" y="25"/>
                  <a:pt x="255" y="20"/>
                  <a:pt x="273" y="19"/>
                </a:cubicBezTo>
                <a:cubicBezTo>
                  <a:pt x="297" y="17"/>
                  <a:pt x="327" y="22"/>
                  <a:pt x="344" y="22"/>
                </a:cubicBezTo>
                <a:cubicBezTo>
                  <a:pt x="355" y="23"/>
                  <a:pt x="367" y="17"/>
                  <a:pt x="379" y="17"/>
                </a:cubicBezTo>
                <a:cubicBezTo>
                  <a:pt x="397" y="18"/>
                  <a:pt x="417" y="26"/>
                  <a:pt x="434" y="28"/>
                </a:cubicBezTo>
                <a:cubicBezTo>
                  <a:pt x="467" y="32"/>
                  <a:pt x="487" y="22"/>
                  <a:pt x="510" y="18"/>
                </a:cubicBezTo>
                <a:cubicBezTo>
                  <a:pt x="535" y="15"/>
                  <a:pt x="559" y="26"/>
                  <a:pt x="581" y="20"/>
                </a:cubicBezTo>
                <a:cubicBezTo>
                  <a:pt x="586" y="14"/>
                  <a:pt x="598" y="14"/>
                  <a:pt x="606" y="9"/>
                </a:cubicBezTo>
                <a:cubicBezTo>
                  <a:pt x="623" y="26"/>
                  <a:pt x="643" y="14"/>
                  <a:pt x="663" y="12"/>
                </a:cubicBezTo>
                <a:cubicBezTo>
                  <a:pt x="675" y="11"/>
                  <a:pt x="687" y="16"/>
                  <a:pt x="700" y="15"/>
                </a:cubicBezTo>
                <a:cubicBezTo>
                  <a:pt x="707" y="15"/>
                  <a:pt x="713" y="11"/>
                  <a:pt x="721" y="10"/>
                </a:cubicBezTo>
                <a:cubicBezTo>
                  <a:pt x="776" y="2"/>
                  <a:pt x="831" y="6"/>
                  <a:pt x="871" y="8"/>
                </a:cubicBezTo>
                <a:cubicBezTo>
                  <a:pt x="909" y="9"/>
                  <a:pt x="939" y="7"/>
                  <a:pt x="973" y="8"/>
                </a:cubicBezTo>
                <a:cubicBezTo>
                  <a:pt x="970" y="8"/>
                  <a:pt x="966" y="8"/>
                  <a:pt x="967" y="4"/>
                </a:cubicBezTo>
                <a:cubicBezTo>
                  <a:pt x="1000" y="14"/>
                  <a:pt x="1025" y="8"/>
                  <a:pt x="1057" y="0"/>
                </a:cubicBezTo>
                <a:cubicBezTo>
                  <a:pt x="1086" y="11"/>
                  <a:pt x="1125" y="2"/>
                  <a:pt x="1144" y="4"/>
                </a:cubicBezTo>
                <a:cubicBezTo>
                  <a:pt x="1134" y="23"/>
                  <a:pt x="1135" y="53"/>
                  <a:pt x="1123" y="69"/>
                </a:cubicBezTo>
                <a:cubicBezTo>
                  <a:pt x="1137" y="69"/>
                  <a:pt x="1123" y="90"/>
                  <a:pt x="1134" y="87"/>
                </a:cubicBezTo>
                <a:cubicBezTo>
                  <a:pt x="1130" y="108"/>
                  <a:pt x="1130" y="154"/>
                  <a:pt x="1124" y="184"/>
                </a:cubicBezTo>
                <a:cubicBezTo>
                  <a:pt x="1115" y="193"/>
                  <a:pt x="1109" y="205"/>
                  <a:pt x="1098" y="213"/>
                </a:cubicBezTo>
                <a:cubicBezTo>
                  <a:pt x="1102" y="226"/>
                  <a:pt x="1117" y="227"/>
                  <a:pt x="1131" y="231"/>
                </a:cubicBezTo>
                <a:cubicBezTo>
                  <a:pt x="1139" y="249"/>
                  <a:pt x="1153" y="276"/>
                  <a:pt x="1141" y="302"/>
                </a:cubicBezTo>
                <a:cubicBezTo>
                  <a:pt x="1130" y="299"/>
                  <a:pt x="1129" y="299"/>
                  <a:pt x="1120" y="296"/>
                </a:cubicBezTo>
                <a:cubicBezTo>
                  <a:pt x="1077" y="313"/>
                  <a:pt x="1043" y="305"/>
                  <a:pt x="979" y="302"/>
                </a:cubicBezTo>
                <a:cubicBezTo>
                  <a:pt x="963" y="324"/>
                  <a:pt x="940" y="309"/>
                  <a:pt x="917" y="316"/>
                </a:cubicBezTo>
                <a:cubicBezTo>
                  <a:pt x="911" y="314"/>
                  <a:pt x="920" y="307"/>
                  <a:pt x="910" y="306"/>
                </a:cubicBezTo>
                <a:cubicBezTo>
                  <a:pt x="909" y="322"/>
                  <a:pt x="884" y="311"/>
                  <a:pt x="879" y="311"/>
                </a:cubicBezTo>
                <a:cubicBezTo>
                  <a:pt x="872" y="311"/>
                  <a:pt x="861" y="320"/>
                  <a:pt x="852" y="311"/>
                </a:cubicBezTo>
                <a:cubicBezTo>
                  <a:pt x="850" y="320"/>
                  <a:pt x="840" y="322"/>
                  <a:pt x="829" y="320"/>
                </a:cubicBezTo>
                <a:cubicBezTo>
                  <a:pt x="824" y="319"/>
                  <a:pt x="815" y="312"/>
                  <a:pt x="816" y="312"/>
                </a:cubicBezTo>
                <a:cubicBezTo>
                  <a:pt x="814" y="311"/>
                  <a:pt x="807" y="317"/>
                  <a:pt x="806" y="317"/>
                </a:cubicBezTo>
                <a:cubicBezTo>
                  <a:pt x="804" y="317"/>
                  <a:pt x="797" y="312"/>
                  <a:pt x="795" y="311"/>
                </a:cubicBezTo>
                <a:cubicBezTo>
                  <a:pt x="774" y="308"/>
                  <a:pt x="742" y="320"/>
                  <a:pt x="720" y="308"/>
                </a:cubicBezTo>
                <a:cubicBezTo>
                  <a:pt x="716" y="308"/>
                  <a:pt x="724" y="316"/>
                  <a:pt x="714" y="313"/>
                </a:cubicBezTo>
                <a:cubicBezTo>
                  <a:pt x="699" y="313"/>
                  <a:pt x="705" y="304"/>
                  <a:pt x="685" y="307"/>
                </a:cubicBezTo>
                <a:cubicBezTo>
                  <a:pt x="679" y="284"/>
                  <a:pt x="666" y="295"/>
                  <a:pt x="651" y="298"/>
                </a:cubicBezTo>
                <a:cubicBezTo>
                  <a:pt x="598" y="311"/>
                  <a:pt x="546" y="295"/>
                  <a:pt x="499" y="306"/>
                </a:cubicBezTo>
                <a:cubicBezTo>
                  <a:pt x="504" y="300"/>
                  <a:pt x="495" y="307"/>
                  <a:pt x="493" y="300"/>
                </a:cubicBezTo>
                <a:cubicBezTo>
                  <a:pt x="486" y="297"/>
                  <a:pt x="493" y="309"/>
                  <a:pt x="486" y="306"/>
                </a:cubicBezTo>
                <a:cubicBezTo>
                  <a:pt x="464" y="296"/>
                  <a:pt x="443" y="309"/>
                  <a:pt x="424" y="301"/>
                </a:cubicBezTo>
                <a:cubicBezTo>
                  <a:pt x="410" y="306"/>
                  <a:pt x="384" y="310"/>
                  <a:pt x="371" y="299"/>
                </a:cubicBezTo>
                <a:cubicBezTo>
                  <a:pt x="362" y="303"/>
                  <a:pt x="354" y="313"/>
                  <a:pt x="343" y="312"/>
                </a:cubicBezTo>
                <a:cubicBezTo>
                  <a:pt x="335" y="312"/>
                  <a:pt x="326" y="299"/>
                  <a:pt x="319" y="298"/>
                </a:cubicBezTo>
                <a:cubicBezTo>
                  <a:pt x="300" y="295"/>
                  <a:pt x="252" y="302"/>
                  <a:pt x="242" y="304"/>
                </a:cubicBezTo>
                <a:cubicBezTo>
                  <a:pt x="189" y="315"/>
                  <a:pt x="134" y="306"/>
                  <a:pt x="86" y="312"/>
                </a:cubicBezTo>
                <a:close/>
              </a:path>
            </a:pathLst>
          </a:custGeom>
          <a:solidFill>
            <a:schemeClr val="tx2"/>
          </a:solidFill>
          <a:ln w="9525">
            <a:solidFill>
              <a:schemeClr val="tx2"/>
            </a:solidFill>
            <a:round/>
            <a:headEnd/>
            <a:tailEnd/>
          </a:ln>
        </p:spPr>
        <p:txBody>
          <a:bodyPr lIns="91429" tIns="45715" rIns="91429" bIns="45715" anchor="ctr" anchorCtr="1"/>
          <a:lstStyle/>
          <a:p>
            <a:pPr fontAlgn="auto">
              <a:spcBef>
                <a:spcPts val="0"/>
              </a:spcBef>
              <a:spcAft>
                <a:spcPts val="0"/>
              </a:spcAft>
              <a:buClr>
                <a:srgbClr val="177B57"/>
              </a:buClr>
            </a:pPr>
            <a:r>
              <a:rPr lang="en-US" sz="1300" dirty="0" smtClean="0">
                <a:solidFill>
                  <a:srgbClr val="FFFFFF"/>
                </a:solidFill>
                <a:latin typeface="Arial"/>
              </a:rPr>
              <a:t>" I would've lost half of my customers if I hadn't  used the mobile POS system. I can also manage my best products and best customers on my mobile phone."</a:t>
            </a:r>
          </a:p>
        </p:txBody>
      </p:sp>
      <p:sp>
        <p:nvSpPr>
          <p:cNvPr id="22" name="clipart_symbols_newspaperclippings"/>
          <p:cNvSpPr>
            <a:spLocks/>
          </p:cNvSpPr>
          <p:nvPr/>
        </p:nvSpPr>
        <p:spPr bwMode="auto">
          <a:xfrm>
            <a:off x="5742176" y="1390617"/>
            <a:ext cx="2964956" cy="1517178"/>
          </a:xfrm>
          <a:custGeom>
            <a:avLst/>
            <a:gdLst>
              <a:gd name="T0" fmla="*/ 2147483647 w 1153"/>
              <a:gd name="T1" fmla="*/ 2147483647 h 324"/>
              <a:gd name="T2" fmla="*/ 2147483647 w 1153"/>
              <a:gd name="T3" fmla="*/ 2147483647 h 324"/>
              <a:gd name="T4" fmla="*/ 2147483647 w 1153"/>
              <a:gd name="T5" fmla="*/ 2147483647 h 324"/>
              <a:gd name="T6" fmla="*/ 2147483647 w 1153"/>
              <a:gd name="T7" fmla="*/ 2147483647 h 324"/>
              <a:gd name="T8" fmla="*/ 2147483647 w 1153"/>
              <a:gd name="T9" fmla="*/ 2147483647 h 324"/>
              <a:gd name="T10" fmla="*/ 2147483647 w 1153"/>
              <a:gd name="T11" fmla="*/ 2147483647 h 324"/>
              <a:gd name="T12" fmla="*/ 2147483647 w 1153"/>
              <a:gd name="T13" fmla="*/ 2147483647 h 324"/>
              <a:gd name="T14" fmla="*/ 2147483647 w 1153"/>
              <a:gd name="T15" fmla="*/ 2147483647 h 324"/>
              <a:gd name="T16" fmla="*/ 2147483647 w 1153"/>
              <a:gd name="T17" fmla="*/ 2147483647 h 324"/>
              <a:gd name="T18" fmla="*/ 2147483647 w 1153"/>
              <a:gd name="T19" fmla="*/ 2147483647 h 324"/>
              <a:gd name="T20" fmla="*/ 2147483647 w 1153"/>
              <a:gd name="T21" fmla="*/ 2147483647 h 324"/>
              <a:gd name="T22" fmla="*/ 2147483647 w 1153"/>
              <a:gd name="T23" fmla="*/ 2147483647 h 324"/>
              <a:gd name="T24" fmla="*/ 2147483647 w 1153"/>
              <a:gd name="T25" fmla="*/ 2147483647 h 324"/>
              <a:gd name="T26" fmla="*/ 2147483647 w 1153"/>
              <a:gd name="T27" fmla="*/ 2147483647 h 324"/>
              <a:gd name="T28" fmla="*/ 2147483647 w 1153"/>
              <a:gd name="T29" fmla="*/ 2147483647 h 324"/>
              <a:gd name="T30" fmla="*/ 2147483647 w 1153"/>
              <a:gd name="T31" fmla="*/ 2147483647 h 324"/>
              <a:gd name="T32" fmla="*/ 2147483647 w 1153"/>
              <a:gd name="T33" fmla="*/ 2147483647 h 324"/>
              <a:gd name="T34" fmla="*/ 2147483647 w 1153"/>
              <a:gd name="T35" fmla="*/ 2147483647 h 324"/>
              <a:gd name="T36" fmla="*/ 2147483647 w 1153"/>
              <a:gd name="T37" fmla="*/ 2147483647 h 324"/>
              <a:gd name="T38" fmla="*/ 2147483647 w 1153"/>
              <a:gd name="T39" fmla="*/ 2147483647 h 324"/>
              <a:gd name="T40" fmla="*/ 2147483647 w 1153"/>
              <a:gd name="T41" fmla="*/ 2147483647 h 324"/>
              <a:gd name="T42" fmla="*/ 2147483647 w 1153"/>
              <a:gd name="T43" fmla="*/ 2147483647 h 324"/>
              <a:gd name="T44" fmla="*/ 2147483647 w 1153"/>
              <a:gd name="T45" fmla="*/ 2147483647 h 324"/>
              <a:gd name="T46" fmla="*/ 2147483647 w 1153"/>
              <a:gd name="T47" fmla="*/ 2147483647 h 324"/>
              <a:gd name="T48" fmla="*/ 2147483647 w 1153"/>
              <a:gd name="T49" fmla="*/ 2147483647 h 324"/>
              <a:gd name="T50" fmla="*/ 2147483647 w 1153"/>
              <a:gd name="T51" fmla="*/ 2147483647 h 324"/>
              <a:gd name="T52" fmla="*/ 2147483647 w 1153"/>
              <a:gd name="T53" fmla="*/ 2147483647 h 324"/>
              <a:gd name="T54" fmla="*/ 2147483647 w 1153"/>
              <a:gd name="T55" fmla="*/ 2147483647 h 324"/>
              <a:gd name="T56" fmla="*/ 2147483647 w 1153"/>
              <a:gd name="T57" fmla="*/ 0 h 324"/>
              <a:gd name="T58" fmla="*/ 2147483647 w 1153"/>
              <a:gd name="T59" fmla="*/ 2147483647 h 324"/>
              <a:gd name="T60" fmla="*/ 2147483647 w 1153"/>
              <a:gd name="T61" fmla="*/ 2147483647 h 324"/>
              <a:gd name="T62" fmla="*/ 2147483647 w 1153"/>
              <a:gd name="T63" fmla="*/ 2147483647 h 324"/>
              <a:gd name="T64" fmla="*/ 2147483647 w 1153"/>
              <a:gd name="T65" fmla="*/ 2147483647 h 324"/>
              <a:gd name="T66" fmla="*/ 2147483647 w 1153"/>
              <a:gd name="T67" fmla="*/ 2147483647 h 324"/>
              <a:gd name="T68" fmla="*/ 2147483647 w 1153"/>
              <a:gd name="T69" fmla="*/ 2147483647 h 324"/>
              <a:gd name="T70" fmla="*/ 2147483647 w 1153"/>
              <a:gd name="T71" fmla="*/ 2147483647 h 324"/>
              <a:gd name="T72" fmla="*/ 2147483647 w 1153"/>
              <a:gd name="T73" fmla="*/ 2147483647 h 324"/>
              <a:gd name="T74" fmla="*/ 2147483647 w 1153"/>
              <a:gd name="T75" fmla="*/ 2147483647 h 324"/>
              <a:gd name="T76" fmla="*/ 2147483647 w 1153"/>
              <a:gd name="T77" fmla="*/ 2147483647 h 324"/>
              <a:gd name="T78" fmla="*/ 2147483647 w 1153"/>
              <a:gd name="T79" fmla="*/ 2147483647 h 324"/>
              <a:gd name="T80" fmla="*/ 2147483647 w 1153"/>
              <a:gd name="T81" fmla="*/ 2147483647 h 324"/>
              <a:gd name="T82" fmla="*/ 2147483647 w 1153"/>
              <a:gd name="T83" fmla="*/ 2147483647 h 324"/>
              <a:gd name="T84" fmla="*/ 2147483647 w 1153"/>
              <a:gd name="T85" fmla="*/ 2147483647 h 324"/>
              <a:gd name="T86" fmla="*/ 2147483647 w 1153"/>
              <a:gd name="T87" fmla="*/ 2147483647 h 324"/>
              <a:gd name="T88" fmla="*/ 2147483647 w 1153"/>
              <a:gd name="T89" fmla="*/ 2147483647 h 324"/>
              <a:gd name="T90" fmla="*/ 2147483647 w 1153"/>
              <a:gd name="T91" fmla="*/ 2147483647 h 324"/>
              <a:gd name="T92" fmla="*/ 2147483647 w 1153"/>
              <a:gd name="T93" fmla="*/ 2147483647 h 324"/>
              <a:gd name="T94" fmla="*/ 2147483647 w 1153"/>
              <a:gd name="T95" fmla="*/ 2147483647 h 324"/>
              <a:gd name="T96" fmla="*/ 2147483647 w 1153"/>
              <a:gd name="T97" fmla="*/ 2147483647 h 324"/>
              <a:gd name="T98" fmla="*/ 2147483647 w 1153"/>
              <a:gd name="T99" fmla="*/ 2147483647 h 324"/>
              <a:gd name="T100" fmla="*/ 2147483647 w 1153"/>
              <a:gd name="T101" fmla="*/ 2147483647 h 324"/>
              <a:gd name="T102" fmla="*/ 2147483647 w 1153"/>
              <a:gd name="T103" fmla="*/ 2147483647 h 324"/>
              <a:gd name="T104" fmla="*/ 2147483647 w 1153"/>
              <a:gd name="T105" fmla="*/ 2147483647 h 324"/>
              <a:gd name="T106" fmla="*/ 2147483647 w 1153"/>
              <a:gd name="T107" fmla="*/ 2147483647 h 324"/>
              <a:gd name="T108" fmla="*/ 2147483647 w 1153"/>
              <a:gd name="T109" fmla="*/ 2147483647 h 324"/>
              <a:gd name="T110" fmla="*/ 2147483647 w 1153"/>
              <a:gd name="T111" fmla="*/ 2147483647 h 324"/>
              <a:gd name="T112" fmla="*/ 2147483647 w 1153"/>
              <a:gd name="T113" fmla="*/ 2147483647 h 324"/>
              <a:gd name="T114" fmla="*/ 2147483647 w 1153"/>
              <a:gd name="T115" fmla="*/ 2147483647 h 324"/>
              <a:gd name="T116" fmla="*/ 2147483647 w 1153"/>
              <a:gd name="T117" fmla="*/ 2147483647 h 3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53"/>
              <a:gd name="T178" fmla="*/ 0 h 324"/>
              <a:gd name="T179" fmla="*/ 1153 w 1153"/>
              <a:gd name="T180" fmla="*/ 324 h 3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53" h="324">
                <a:moveTo>
                  <a:pt x="86" y="312"/>
                </a:moveTo>
                <a:cubicBezTo>
                  <a:pt x="82" y="312"/>
                  <a:pt x="78" y="312"/>
                  <a:pt x="75" y="312"/>
                </a:cubicBezTo>
                <a:cubicBezTo>
                  <a:pt x="77" y="305"/>
                  <a:pt x="55" y="306"/>
                  <a:pt x="63" y="312"/>
                </a:cubicBezTo>
                <a:cubicBezTo>
                  <a:pt x="60" y="311"/>
                  <a:pt x="58" y="311"/>
                  <a:pt x="55" y="311"/>
                </a:cubicBezTo>
                <a:cubicBezTo>
                  <a:pt x="49" y="283"/>
                  <a:pt x="62" y="250"/>
                  <a:pt x="57" y="229"/>
                </a:cubicBezTo>
                <a:cubicBezTo>
                  <a:pt x="51" y="227"/>
                  <a:pt x="44" y="201"/>
                  <a:pt x="43" y="194"/>
                </a:cubicBezTo>
                <a:cubicBezTo>
                  <a:pt x="37" y="195"/>
                  <a:pt x="30" y="175"/>
                  <a:pt x="28" y="163"/>
                </a:cubicBezTo>
                <a:cubicBezTo>
                  <a:pt x="0" y="151"/>
                  <a:pt x="21" y="100"/>
                  <a:pt x="21" y="72"/>
                </a:cubicBezTo>
                <a:cubicBezTo>
                  <a:pt x="20" y="61"/>
                  <a:pt x="10" y="48"/>
                  <a:pt x="14" y="38"/>
                </a:cubicBezTo>
                <a:cubicBezTo>
                  <a:pt x="17" y="29"/>
                  <a:pt x="32" y="25"/>
                  <a:pt x="45" y="27"/>
                </a:cubicBezTo>
                <a:cubicBezTo>
                  <a:pt x="53" y="28"/>
                  <a:pt x="59" y="37"/>
                  <a:pt x="66" y="37"/>
                </a:cubicBezTo>
                <a:cubicBezTo>
                  <a:pt x="77" y="38"/>
                  <a:pt x="91" y="26"/>
                  <a:pt x="110" y="25"/>
                </a:cubicBezTo>
                <a:cubicBezTo>
                  <a:pt x="131" y="23"/>
                  <a:pt x="155" y="28"/>
                  <a:pt x="171" y="26"/>
                </a:cubicBezTo>
                <a:cubicBezTo>
                  <a:pt x="179" y="25"/>
                  <a:pt x="187" y="19"/>
                  <a:pt x="195" y="19"/>
                </a:cubicBezTo>
                <a:cubicBezTo>
                  <a:pt x="203" y="18"/>
                  <a:pt x="211" y="23"/>
                  <a:pt x="220" y="23"/>
                </a:cubicBezTo>
                <a:cubicBezTo>
                  <a:pt x="236" y="25"/>
                  <a:pt x="255" y="20"/>
                  <a:pt x="273" y="19"/>
                </a:cubicBezTo>
                <a:cubicBezTo>
                  <a:pt x="297" y="17"/>
                  <a:pt x="327" y="22"/>
                  <a:pt x="344" y="22"/>
                </a:cubicBezTo>
                <a:cubicBezTo>
                  <a:pt x="355" y="23"/>
                  <a:pt x="367" y="17"/>
                  <a:pt x="379" y="17"/>
                </a:cubicBezTo>
                <a:cubicBezTo>
                  <a:pt x="397" y="18"/>
                  <a:pt x="417" y="26"/>
                  <a:pt x="434" y="28"/>
                </a:cubicBezTo>
                <a:cubicBezTo>
                  <a:pt x="467" y="32"/>
                  <a:pt x="487" y="22"/>
                  <a:pt x="510" y="18"/>
                </a:cubicBezTo>
                <a:cubicBezTo>
                  <a:pt x="535" y="15"/>
                  <a:pt x="559" y="26"/>
                  <a:pt x="581" y="20"/>
                </a:cubicBezTo>
                <a:cubicBezTo>
                  <a:pt x="586" y="14"/>
                  <a:pt x="598" y="14"/>
                  <a:pt x="606" y="9"/>
                </a:cubicBezTo>
                <a:cubicBezTo>
                  <a:pt x="623" y="26"/>
                  <a:pt x="643" y="14"/>
                  <a:pt x="663" y="12"/>
                </a:cubicBezTo>
                <a:cubicBezTo>
                  <a:pt x="675" y="11"/>
                  <a:pt x="687" y="16"/>
                  <a:pt x="700" y="15"/>
                </a:cubicBezTo>
                <a:cubicBezTo>
                  <a:pt x="707" y="15"/>
                  <a:pt x="713" y="11"/>
                  <a:pt x="721" y="10"/>
                </a:cubicBezTo>
                <a:cubicBezTo>
                  <a:pt x="776" y="2"/>
                  <a:pt x="831" y="6"/>
                  <a:pt x="871" y="8"/>
                </a:cubicBezTo>
                <a:cubicBezTo>
                  <a:pt x="909" y="9"/>
                  <a:pt x="939" y="7"/>
                  <a:pt x="973" y="8"/>
                </a:cubicBezTo>
                <a:cubicBezTo>
                  <a:pt x="970" y="8"/>
                  <a:pt x="966" y="8"/>
                  <a:pt x="967" y="4"/>
                </a:cubicBezTo>
                <a:cubicBezTo>
                  <a:pt x="1000" y="14"/>
                  <a:pt x="1025" y="8"/>
                  <a:pt x="1057" y="0"/>
                </a:cubicBezTo>
                <a:cubicBezTo>
                  <a:pt x="1086" y="11"/>
                  <a:pt x="1125" y="2"/>
                  <a:pt x="1144" y="4"/>
                </a:cubicBezTo>
                <a:cubicBezTo>
                  <a:pt x="1134" y="23"/>
                  <a:pt x="1135" y="53"/>
                  <a:pt x="1123" y="69"/>
                </a:cubicBezTo>
                <a:cubicBezTo>
                  <a:pt x="1137" y="69"/>
                  <a:pt x="1123" y="90"/>
                  <a:pt x="1134" y="87"/>
                </a:cubicBezTo>
                <a:cubicBezTo>
                  <a:pt x="1130" y="108"/>
                  <a:pt x="1130" y="154"/>
                  <a:pt x="1124" y="184"/>
                </a:cubicBezTo>
                <a:cubicBezTo>
                  <a:pt x="1115" y="193"/>
                  <a:pt x="1109" y="205"/>
                  <a:pt x="1098" y="213"/>
                </a:cubicBezTo>
                <a:cubicBezTo>
                  <a:pt x="1102" y="226"/>
                  <a:pt x="1117" y="227"/>
                  <a:pt x="1131" y="231"/>
                </a:cubicBezTo>
                <a:cubicBezTo>
                  <a:pt x="1139" y="249"/>
                  <a:pt x="1153" y="276"/>
                  <a:pt x="1141" y="302"/>
                </a:cubicBezTo>
                <a:cubicBezTo>
                  <a:pt x="1130" y="299"/>
                  <a:pt x="1129" y="299"/>
                  <a:pt x="1120" y="296"/>
                </a:cubicBezTo>
                <a:cubicBezTo>
                  <a:pt x="1077" y="313"/>
                  <a:pt x="1043" y="305"/>
                  <a:pt x="979" y="302"/>
                </a:cubicBezTo>
                <a:cubicBezTo>
                  <a:pt x="963" y="324"/>
                  <a:pt x="940" y="309"/>
                  <a:pt x="917" y="316"/>
                </a:cubicBezTo>
                <a:cubicBezTo>
                  <a:pt x="911" y="314"/>
                  <a:pt x="920" y="307"/>
                  <a:pt x="910" y="306"/>
                </a:cubicBezTo>
                <a:cubicBezTo>
                  <a:pt x="909" y="322"/>
                  <a:pt x="884" y="311"/>
                  <a:pt x="879" y="311"/>
                </a:cubicBezTo>
                <a:cubicBezTo>
                  <a:pt x="872" y="311"/>
                  <a:pt x="861" y="320"/>
                  <a:pt x="852" y="311"/>
                </a:cubicBezTo>
                <a:cubicBezTo>
                  <a:pt x="850" y="320"/>
                  <a:pt x="840" y="322"/>
                  <a:pt x="829" y="320"/>
                </a:cubicBezTo>
                <a:cubicBezTo>
                  <a:pt x="824" y="319"/>
                  <a:pt x="815" y="312"/>
                  <a:pt x="816" y="312"/>
                </a:cubicBezTo>
                <a:cubicBezTo>
                  <a:pt x="814" y="311"/>
                  <a:pt x="807" y="317"/>
                  <a:pt x="806" y="317"/>
                </a:cubicBezTo>
                <a:cubicBezTo>
                  <a:pt x="804" y="317"/>
                  <a:pt x="797" y="312"/>
                  <a:pt x="795" y="311"/>
                </a:cubicBezTo>
                <a:cubicBezTo>
                  <a:pt x="774" y="308"/>
                  <a:pt x="742" y="320"/>
                  <a:pt x="720" y="308"/>
                </a:cubicBezTo>
                <a:cubicBezTo>
                  <a:pt x="716" y="308"/>
                  <a:pt x="724" y="316"/>
                  <a:pt x="714" y="313"/>
                </a:cubicBezTo>
                <a:cubicBezTo>
                  <a:pt x="699" y="313"/>
                  <a:pt x="705" y="304"/>
                  <a:pt x="685" y="307"/>
                </a:cubicBezTo>
                <a:cubicBezTo>
                  <a:pt x="679" y="284"/>
                  <a:pt x="666" y="295"/>
                  <a:pt x="651" y="298"/>
                </a:cubicBezTo>
                <a:cubicBezTo>
                  <a:pt x="598" y="311"/>
                  <a:pt x="546" y="295"/>
                  <a:pt x="499" y="306"/>
                </a:cubicBezTo>
                <a:cubicBezTo>
                  <a:pt x="504" y="300"/>
                  <a:pt x="495" y="307"/>
                  <a:pt x="493" y="300"/>
                </a:cubicBezTo>
                <a:cubicBezTo>
                  <a:pt x="486" y="297"/>
                  <a:pt x="493" y="309"/>
                  <a:pt x="486" y="306"/>
                </a:cubicBezTo>
                <a:cubicBezTo>
                  <a:pt x="464" y="296"/>
                  <a:pt x="443" y="309"/>
                  <a:pt x="424" y="301"/>
                </a:cubicBezTo>
                <a:cubicBezTo>
                  <a:pt x="410" y="306"/>
                  <a:pt x="384" y="310"/>
                  <a:pt x="371" y="299"/>
                </a:cubicBezTo>
                <a:cubicBezTo>
                  <a:pt x="362" y="303"/>
                  <a:pt x="354" y="313"/>
                  <a:pt x="343" y="312"/>
                </a:cubicBezTo>
                <a:cubicBezTo>
                  <a:pt x="335" y="312"/>
                  <a:pt x="326" y="299"/>
                  <a:pt x="319" y="298"/>
                </a:cubicBezTo>
                <a:cubicBezTo>
                  <a:pt x="300" y="295"/>
                  <a:pt x="252" y="302"/>
                  <a:pt x="242" y="304"/>
                </a:cubicBezTo>
                <a:cubicBezTo>
                  <a:pt x="189" y="315"/>
                  <a:pt x="134" y="306"/>
                  <a:pt x="86" y="312"/>
                </a:cubicBezTo>
                <a:close/>
              </a:path>
            </a:pathLst>
          </a:custGeom>
          <a:solidFill>
            <a:schemeClr val="tx2"/>
          </a:solidFill>
          <a:ln w="9525">
            <a:solidFill>
              <a:schemeClr val="tx2"/>
            </a:solidFill>
            <a:round/>
            <a:headEnd/>
            <a:tailEnd/>
          </a:ln>
        </p:spPr>
        <p:txBody>
          <a:bodyPr lIns="91429" tIns="45715" rIns="91429" bIns="45715" anchor="ctr" anchorCtr="1"/>
          <a:lstStyle/>
          <a:p>
            <a:pPr fontAlgn="auto">
              <a:spcBef>
                <a:spcPts val="0"/>
              </a:spcBef>
              <a:spcAft>
                <a:spcPts val="0"/>
              </a:spcAft>
              <a:buClr>
                <a:srgbClr val="177B57"/>
              </a:buClr>
            </a:pPr>
            <a:r>
              <a:rPr lang="en-US" sz="1300" dirty="0" smtClean="0">
                <a:solidFill>
                  <a:srgbClr val="FFFFFF"/>
                </a:solidFill>
                <a:latin typeface="Arial"/>
              </a:rPr>
              <a:t>" I get 20% more customers for a month for $50 or less using location-based referral service. This is 150 times more cost efficient than traditional marketing."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nvGraphicFramePr>
        <p:xfrm>
          <a:off x="1589" y="2118"/>
          <a:ext cx="1587" cy="2116"/>
        </p:xfrm>
        <a:graphic>
          <a:graphicData uri="http://schemas.openxmlformats.org/presentationml/2006/ole">
            <p:oleObj spid="_x0000_s8194" name="think-cell Slide" r:id="rId3" imgW="360" imgH="360" progId="">
              <p:embed/>
            </p:oleObj>
          </a:graphicData>
        </a:graphic>
      </p:graphicFrame>
      <p:pic>
        <p:nvPicPr>
          <p:cNvPr id="57349" name="Picture 5"/>
          <p:cNvPicPr>
            <a:picLocks noChangeAspect="1" noChangeArrowheads="1"/>
          </p:cNvPicPr>
          <p:nvPr/>
        </p:nvPicPr>
        <p:blipFill>
          <a:blip r:embed="rId4" cstate="print"/>
          <a:srcRect t="10000"/>
          <a:stretch>
            <a:fillRect/>
          </a:stretch>
        </p:blipFill>
        <p:spPr bwMode="auto">
          <a:xfrm>
            <a:off x="2" y="0"/>
            <a:ext cx="8410575" cy="6858000"/>
          </a:xfrm>
          <a:prstGeom prst="rect">
            <a:avLst/>
          </a:prstGeom>
          <a:noFill/>
          <a:ln w="9525">
            <a:noFill/>
            <a:miter lim="800000"/>
            <a:headEnd/>
            <a:tailEnd/>
          </a:ln>
        </p:spPr>
      </p:pic>
      <p:sp>
        <p:nvSpPr>
          <p:cNvPr id="5" name="Rectangle 4"/>
          <p:cNvSpPr/>
          <p:nvPr/>
        </p:nvSpPr>
        <p:spPr>
          <a:xfrm>
            <a:off x="6434396" y="5499809"/>
            <a:ext cx="2640410" cy="754664"/>
          </a:xfrm>
          <a:prstGeom prst="rect">
            <a:avLst/>
          </a:prstGeom>
        </p:spPr>
        <p:txBody>
          <a:bodyPr wrap="none" lIns="107287" tIns="53643" rIns="107287" bIns="53643">
            <a:spAutoFit/>
          </a:bodyPr>
          <a:lstStyle/>
          <a:p>
            <a:pPr fontAlgn="auto">
              <a:spcBef>
                <a:spcPts val="0"/>
              </a:spcBef>
              <a:spcAft>
                <a:spcPts val="0"/>
              </a:spcAft>
            </a:pPr>
            <a:r>
              <a:rPr lang="en-US" sz="4200" b="1" spc="-235" dirty="0" smtClean="0">
                <a:solidFill>
                  <a:srgbClr val="4D4D4D"/>
                </a:solidFill>
                <a:cs typeface="Arial" pitchFamily="34" charset="0"/>
              </a:rPr>
              <a:t>Thank you</a:t>
            </a:r>
            <a:endParaRPr lang="en-GB" sz="4200" b="1" spc="-235" dirty="0">
              <a:solidFill>
                <a:srgbClr val="4D4D4D"/>
              </a:solidFill>
              <a:cs typeface="Arial" pitchFamily="34"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EGksz.vEmxHeRh91uGO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JP1lZn316U6KeZCRVoflK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6HQxDN_yMkG09YcyXLuS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rmdMpTLHTE23A.NwHN6dY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B23fCmxqM0qTD2LRodT51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M9ER9Q8DR0O3YDswojbln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xkMk7s9oJUCQJ8AMhuV8d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2gqKABtE.FzrBFJsRDc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lQw4QVaY1U2gY5RUyhYHj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nmp1pc95d0W1twWK0VVRm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GY_X5R726kOYFQ9koPbsBQ"/>
</p:tagLst>
</file>

<file path=ppt/tags/tag2.xml><?xml version="1.0" encoding="utf-8"?>
<p:tagLst xmlns:a="http://schemas.openxmlformats.org/drawingml/2006/main" xmlns:r="http://schemas.openxmlformats.org/officeDocument/2006/relationships" xmlns:p="http://schemas.openxmlformats.org/presentationml/2006/main">
  <p:tag name="SLIDESTYLE" val="CoverPag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VLwdMzLUuEabSbW9wH_XS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mqHgUp77X02cthmUoBPJh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6gohUKQGr0qFeaooclCbA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3HfBQB2KAUS8jwze.hOGk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9Pr1DoaA20iuC11IhVpbl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OhcgfCy_t0iKhR4ycRAvp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SNs4aT3rUiBDMDyH0rsj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turXE3jRlUWO6lu46mYAO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E8YrEizSAUW2YBLJihe_t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xl1FV8NuuUKZ9kF1LZ74h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5RIaYpErMkGT4deEp7S2J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fxqveOdSBkyKoegr_QRlp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rRxeJ7XSmE2Tm5tdQpYdh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NLqj6uGBxk2gA9810G1iN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KI2VrIlJtUKzDQco3yec.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EEsTVhG97EqKcrAThNvTk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TCxbJmQI1E.eaElPNUWIy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BJJkUkKkikChEXOvcOQWv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fYfbYCPD30yrQth7cKVsU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6XlKfvWbJEyl61psqCgzf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PkTOWBodikORBNVqaSmeD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BRmM2faGdU.1IePqIGFUf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TIpUJbo38ES8DU48Y04xp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up6lP1LvGUulamj0l6Uy5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VrqixsiUakqoSlgmUJw.0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6jJEioByskeBngVv2eJuL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eDYDqtOtikOMsTEYBd6Ob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IQyovduaYUSor4jtFeY0X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5BipjZkT0kK3Fl6k_CV8N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xpVEG5ggCU.FQ2t5Ws8OE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G1mahmdDz0eUZ4snq08KL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cxpVchce20qVgOCB_oc8T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KnO8crb05U.WQqfPRW6DR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cYqAD4wsjEyPoa0o.XEH7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LogFLWW2uEWIJBULr8FoV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gZEw7b497UGF8DZT9nK7q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XK5EAW2DEWDJGAue1ak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UZx.9PLz0EWRadmQNqpFg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pa79JmZddEybicRAZWC8r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u9YX8Cm4lUylJ29QvNpza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axFDoUaL9UqI7b1R5aWwF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WcfDJ4CicUSQRfrZvrB2p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Dll8Zr_sR0irl41ACdtTQ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kE_cDwD5F02OBhYGZlTQd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Zp1DQFEeUEaAMMS2fvE5l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yhyNaTEY8kek3P6KW3rJ_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KHtzmk0Q_kqr9qeI9sWSV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X3oe7WIdqkeKfzjjcu3lA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Gr9Zus9JPEy6c081bT9a7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yBp5fcg8hUyfpusPIyMGi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gD.6Mc6c6EaF8TTuYKzLO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e.jxwNs3Qk6BCcfJacx9p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zk_XOLmWKk6WqTuAxdbry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t1m1ccE510SQvpU4hn8eW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qn8IfDnveUCIj7igMyPNG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uD3HNjbKmESRY3.liYFYr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mvmZlljXekGNihAyinwC4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VYVQrEf8bU2iVrxk6RFgX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ZyMafLbBIUqOVeM8JaStt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FpvzYxptvUKNDGwhsKaCJ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LKu.tHlsNUufCuNM0Pntv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r00NA3H7iUawlT7W11dYQ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3yzgH.to8E2wDrbJmjJGM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OI5B09w_IkeEPOu8jVv1JA"/>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935</Words>
  <Application>Microsoft Office PowerPoint</Application>
  <PresentationFormat>화면 슬라이드 쇼(4:3)</PresentationFormat>
  <Paragraphs>138</Paragraphs>
  <Slides>8</Slides>
  <Notes>3</Notes>
  <HiddenSlides>0</HiddenSlides>
  <MMClips>0</MMClips>
  <ScaleCrop>false</ScaleCrop>
  <HeadingPairs>
    <vt:vector size="6" baseType="variant">
      <vt:variant>
        <vt:lpstr>테마</vt:lpstr>
      </vt:variant>
      <vt:variant>
        <vt:i4>1</vt:i4>
      </vt:variant>
      <vt:variant>
        <vt:lpstr>포함된 OLE 서버</vt:lpstr>
      </vt:variant>
      <vt:variant>
        <vt:i4>2</vt:i4>
      </vt:variant>
      <vt:variant>
        <vt:lpstr>슬라이드 제목</vt:lpstr>
      </vt:variant>
      <vt:variant>
        <vt:i4>8</vt:i4>
      </vt:variant>
    </vt:vector>
  </HeadingPairs>
  <TitlesOfParts>
    <vt:vector size="11" baseType="lpstr">
      <vt:lpstr>Office 테마</vt:lpstr>
      <vt:lpstr>think-cell Slide</vt:lpstr>
      <vt:lpstr>Chart</vt:lpstr>
      <vt:lpstr>슬라이드 1</vt:lpstr>
      <vt:lpstr>Mobile is a key growth driver for economies; responsible for 2-10% of country GDP, and growing at 10-20% CAGR</vt:lpstr>
      <vt:lpstr>Consumers extract $3.5 trillion in value from mobile Internet</vt:lpstr>
      <vt:lpstr>Mobile Internet creates jobs too </vt:lpstr>
      <vt:lpstr>Mobile Leaders grew 4 p.p. faster than Laggards in terms of revenues and jobs over the past 3 years</vt:lpstr>
      <vt:lpstr>Mobile divide poised to grow between Leaders and Laggards</vt:lpstr>
      <vt:lpstr>"Human interest" stories from Korea illustrate the fundamental impact of mobile technology on small business </vt:lpstr>
      <vt:lpstr>슬라이드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연응진</dc:creator>
  <cp:lastModifiedBy>연응진</cp:lastModifiedBy>
  <cp:revision>1</cp:revision>
  <dcterms:created xsi:type="dcterms:W3CDTF">2016-05-24T05:11:54Z</dcterms:created>
  <dcterms:modified xsi:type="dcterms:W3CDTF">2016-05-24T05:14:01Z</dcterms:modified>
</cp:coreProperties>
</file>